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73" r:id="rId3"/>
    <p:sldId id="272" r:id="rId4"/>
    <p:sldId id="271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62" r:id="rId14"/>
    <p:sldId id="261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B83F3-9E44-51A6-A5FC-2DDB482C3805}" v="22" dt="2023-11-17T20:25:16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presProps" Target="presProps.xml" Id="rId18" /><Relationship Type="http://schemas.openxmlformats.org/officeDocument/2006/relationships/slide" Target="slides/slide2.xml" Id="rId3" /><Relationship Type="http://schemas.openxmlformats.org/officeDocument/2006/relationships/tableStyles" Target="tableStyle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notesMaster" Target="notesMasters/notesMaster1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theme" Target="theme/theme1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microsoft.com/office/2015/10/relationships/revisionInfo" Target="revisionInfo.xml" Id="rId23" /><Relationship Type="http://schemas.openxmlformats.org/officeDocument/2006/relationships/slide" Target="slides/slide9.xml" Id="rId10" /><Relationship Type="http://schemas.openxmlformats.org/officeDocument/2006/relationships/viewProps" Target="viewProps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8A1BE-9E5A-4600-BA9B-3741FB7EA76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A7DED5-6CC7-4357-9D61-9EF6CCA7E833}">
      <dgm:prSet phldrT="[Text]"/>
      <dgm:spPr>
        <a:solidFill>
          <a:srgbClr val="E36852"/>
        </a:solidFill>
      </dgm:spPr>
      <dgm:t>
        <a:bodyPr/>
        <a:lstStyle/>
        <a:p>
          <a:r>
            <a:rPr lang="en-US" b="1"/>
            <a:t>Advancing Equity</a:t>
          </a:r>
        </a:p>
      </dgm:t>
    </dgm:pt>
    <dgm:pt modelId="{9C31264E-90F5-4B29-AA81-0597442FF5D2}" type="parTrans" cxnId="{205461F5-1C99-43F0-AE81-E0DA64F6E3FF}">
      <dgm:prSet/>
      <dgm:spPr/>
      <dgm:t>
        <a:bodyPr/>
        <a:lstStyle/>
        <a:p>
          <a:endParaRPr lang="en-US"/>
        </a:p>
      </dgm:t>
    </dgm:pt>
    <dgm:pt modelId="{F489B090-CB1E-4E3A-A622-F81D5201BD88}" type="sibTrans" cxnId="{205461F5-1C99-43F0-AE81-E0DA64F6E3FF}">
      <dgm:prSet/>
      <dgm:spPr/>
      <dgm:t>
        <a:bodyPr/>
        <a:lstStyle/>
        <a:p>
          <a:endParaRPr lang="en-US"/>
        </a:p>
      </dgm:t>
    </dgm:pt>
    <dgm:pt modelId="{AD3DBAC1-DBC9-408A-AD0E-1E97AF66F105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/>
            <a:t>Quality and Workforce Develop-</a:t>
          </a:r>
          <a:r>
            <a:rPr lang="en-US" sz="1800" b="1" err="1"/>
            <a:t>ment</a:t>
          </a:r>
          <a:endParaRPr lang="en-US" sz="1800" b="1"/>
        </a:p>
      </dgm:t>
    </dgm:pt>
    <dgm:pt modelId="{50F8FA3F-7748-4B9F-9B68-7580F8FFA25A}" type="parTrans" cxnId="{F7221D1A-C804-4C7F-9254-84CB56D8B2E5}">
      <dgm:prSet/>
      <dgm:spPr/>
      <dgm:t>
        <a:bodyPr/>
        <a:lstStyle/>
        <a:p>
          <a:endParaRPr lang="en-US"/>
        </a:p>
      </dgm:t>
    </dgm:pt>
    <dgm:pt modelId="{D1FFEEC9-6FFF-42F8-BDF2-C8B3B9F74AFF}" type="sibTrans" cxnId="{F7221D1A-C804-4C7F-9254-84CB56D8B2E5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DF1A083E-5AE4-4DA4-864A-AF94DDE4166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b="1"/>
            <a:t>Resourcing Programs</a:t>
          </a:r>
        </a:p>
      </dgm:t>
    </dgm:pt>
    <dgm:pt modelId="{F702BD2E-6A60-4B0B-BE42-DFCF5B125AA3}" type="parTrans" cxnId="{119AD781-16EC-4B25-8EBA-550914DEC4BF}">
      <dgm:prSet/>
      <dgm:spPr/>
      <dgm:t>
        <a:bodyPr/>
        <a:lstStyle/>
        <a:p>
          <a:endParaRPr lang="en-US"/>
        </a:p>
      </dgm:t>
    </dgm:pt>
    <dgm:pt modelId="{A5B48039-4943-4F8D-AA95-24AF973A0CE4}" type="sibTrans" cxnId="{119AD781-16EC-4B25-8EBA-550914DEC4BF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0B150A11-567B-4250-B726-AC8B4FFDA8F9}">
      <dgm:prSet phldrT="[Text]" custT="1"/>
      <dgm:spPr>
        <a:solidFill>
          <a:srgbClr val="4E868D"/>
        </a:solidFill>
      </dgm:spPr>
      <dgm:t>
        <a:bodyPr/>
        <a:lstStyle/>
        <a:p>
          <a:r>
            <a:rPr lang="en-US" sz="1800" b="1"/>
            <a:t>Advocacy &amp; Collective Action</a:t>
          </a:r>
        </a:p>
      </dgm:t>
    </dgm:pt>
    <dgm:pt modelId="{E7352222-4870-4EA9-9E88-7869DF151A4C}" type="parTrans" cxnId="{51753AA2-7BDC-4465-B064-3BCE4574481C}">
      <dgm:prSet/>
      <dgm:spPr/>
      <dgm:t>
        <a:bodyPr/>
        <a:lstStyle/>
        <a:p>
          <a:endParaRPr lang="en-US"/>
        </a:p>
      </dgm:t>
    </dgm:pt>
    <dgm:pt modelId="{F04CA2EE-7989-43F0-ACCC-58EA89F9DBBF}" type="sibTrans" cxnId="{51753AA2-7BDC-4465-B064-3BCE4574481C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3AADC2F1-9D98-40D8-9E1E-FA1E4F8466BA}">
      <dgm:prSet phldrT="[Text]" custT="1"/>
      <dgm:spPr>
        <a:solidFill>
          <a:srgbClr val="725B69"/>
        </a:solidFill>
      </dgm:spPr>
      <dgm:t>
        <a:bodyPr/>
        <a:lstStyle/>
        <a:p>
          <a:r>
            <a:rPr lang="en-US" sz="1800" b="1"/>
            <a:t>Data Insights &amp; Community Voice</a:t>
          </a:r>
        </a:p>
      </dgm:t>
    </dgm:pt>
    <dgm:pt modelId="{37DAC1DC-ABEB-4524-91B4-2343D5EB4EAF}" type="parTrans" cxnId="{5D6E946F-E841-46F5-8C4D-D699C3DC911B}">
      <dgm:prSet/>
      <dgm:spPr/>
      <dgm:t>
        <a:bodyPr/>
        <a:lstStyle/>
        <a:p>
          <a:endParaRPr lang="en-US"/>
        </a:p>
      </dgm:t>
    </dgm:pt>
    <dgm:pt modelId="{9DC36E74-CB97-4C4E-9F0B-2682F116820C}" type="sibTrans" cxnId="{5D6E946F-E841-46F5-8C4D-D699C3DC911B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0B1A4955-3D56-4F7E-9B5A-8C741793A09F}" type="pres">
      <dgm:prSet presAssocID="{3398A1BE-9E5A-4600-BA9B-3741FB7EA76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DBC3E9-6169-4696-9C50-5A65E186A4C4}" type="pres">
      <dgm:prSet presAssocID="{74A7DED5-6CC7-4357-9D61-9EF6CCA7E833}" presName="centerShape" presStyleLbl="node0" presStyleIdx="0" presStyleCnt="1" custScaleX="91735" custScaleY="91735"/>
      <dgm:spPr/>
    </dgm:pt>
    <dgm:pt modelId="{1D85924F-7EBD-41EB-8245-F2FBD91538AF}" type="pres">
      <dgm:prSet presAssocID="{AD3DBAC1-DBC9-408A-AD0E-1E97AF66F105}" presName="node" presStyleLbl="node1" presStyleIdx="0" presStyleCnt="4" custScaleX="137947" custScaleY="137947">
        <dgm:presLayoutVars>
          <dgm:bulletEnabled val="1"/>
        </dgm:presLayoutVars>
      </dgm:prSet>
      <dgm:spPr/>
    </dgm:pt>
    <dgm:pt modelId="{8517F50E-7246-41F3-BCFA-D544E7CB5A96}" type="pres">
      <dgm:prSet presAssocID="{AD3DBAC1-DBC9-408A-AD0E-1E97AF66F105}" presName="dummy" presStyleCnt="0"/>
      <dgm:spPr/>
    </dgm:pt>
    <dgm:pt modelId="{D3084D7C-841A-4CD2-B7BC-CBDFA2E6A840}" type="pres">
      <dgm:prSet presAssocID="{D1FFEEC9-6FFF-42F8-BDF2-C8B3B9F74AFF}" presName="sibTrans" presStyleLbl="sibTrans2D1" presStyleIdx="0" presStyleCnt="4"/>
      <dgm:spPr/>
    </dgm:pt>
    <dgm:pt modelId="{65C89C4A-76A8-4EC0-A8F9-681FC5B8EC64}" type="pres">
      <dgm:prSet presAssocID="{DF1A083E-5AE4-4DA4-864A-AF94DDE4166D}" presName="node" presStyleLbl="node1" presStyleIdx="1" presStyleCnt="4" custScaleX="137947" custScaleY="137947">
        <dgm:presLayoutVars>
          <dgm:bulletEnabled val="1"/>
        </dgm:presLayoutVars>
      </dgm:prSet>
      <dgm:spPr/>
    </dgm:pt>
    <dgm:pt modelId="{3CB12C08-0BC7-4DDC-9462-245212BB99EB}" type="pres">
      <dgm:prSet presAssocID="{DF1A083E-5AE4-4DA4-864A-AF94DDE4166D}" presName="dummy" presStyleCnt="0"/>
      <dgm:spPr/>
    </dgm:pt>
    <dgm:pt modelId="{F51DCBC9-389A-45E3-9069-51E6E1D453F0}" type="pres">
      <dgm:prSet presAssocID="{A5B48039-4943-4F8D-AA95-24AF973A0CE4}" presName="sibTrans" presStyleLbl="sibTrans2D1" presStyleIdx="1" presStyleCnt="4"/>
      <dgm:spPr/>
    </dgm:pt>
    <dgm:pt modelId="{A64B0A81-DB3F-4F5E-88FA-2F52D7468DF0}" type="pres">
      <dgm:prSet presAssocID="{0B150A11-567B-4250-B726-AC8B4FFDA8F9}" presName="node" presStyleLbl="node1" presStyleIdx="2" presStyleCnt="4" custScaleX="137947" custScaleY="137947">
        <dgm:presLayoutVars>
          <dgm:bulletEnabled val="1"/>
        </dgm:presLayoutVars>
      </dgm:prSet>
      <dgm:spPr/>
    </dgm:pt>
    <dgm:pt modelId="{BD293B2E-41B4-4EC6-91FA-EBBBFF60BCB7}" type="pres">
      <dgm:prSet presAssocID="{0B150A11-567B-4250-B726-AC8B4FFDA8F9}" presName="dummy" presStyleCnt="0"/>
      <dgm:spPr/>
    </dgm:pt>
    <dgm:pt modelId="{A02B2DFC-B902-4EB5-905C-59107B877DA5}" type="pres">
      <dgm:prSet presAssocID="{F04CA2EE-7989-43F0-ACCC-58EA89F9DBBF}" presName="sibTrans" presStyleLbl="sibTrans2D1" presStyleIdx="2" presStyleCnt="4"/>
      <dgm:spPr/>
    </dgm:pt>
    <dgm:pt modelId="{090C2D0F-0DAD-418C-B8E1-8D64C0DD2C81}" type="pres">
      <dgm:prSet presAssocID="{3AADC2F1-9D98-40D8-9E1E-FA1E4F8466BA}" presName="node" presStyleLbl="node1" presStyleIdx="3" presStyleCnt="4" custScaleX="137947" custScaleY="137947">
        <dgm:presLayoutVars>
          <dgm:bulletEnabled val="1"/>
        </dgm:presLayoutVars>
      </dgm:prSet>
      <dgm:spPr/>
    </dgm:pt>
    <dgm:pt modelId="{94C5266C-F842-47D1-9D1E-94F109B27F74}" type="pres">
      <dgm:prSet presAssocID="{3AADC2F1-9D98-40D8-9E1E-FA1E4F8466BA}" presName="dummy" presStyleCnt="0"/>
      <dgm:spPr/>
    </dgm:pt>
    <dgm:pt modelId="{900ED92B-C0EE-4EB5-8B8F-F80287330C27}" type="pres">
      <dgm:prSet presAssocID="{9DC36E74-CB97-4C4E-9F0B-2682F116820C}" presName="sibTrans" presStyleLbl="sibTrans2D1" presStyleIdx="3" presStyleCnt="4"/>
      <dgm:spPr/>
    </dgm:pt>
  </dgm:ptLst>
  <dgm:cxnLst>
    <dgm:cxn modelId="{F7221D1A-C804-4C7F-9254-84CB56D8B2E5}" srcId="{74A7DED5-6CC7-4357-9D61-9EF6CCA7E833}" destId="{AD3DBAC1-DBC9-408A-AD0E-1E97AF66F105}" srcOrd="0" destOrd="0" parTransId="{50F8FA3F-7748-4B9F-9B68-7580F8FFA25A}" sibTransId="{D1FFEEC9-6FFF-42F8-BDF2-C8B3B9F74AFF}"/>
    <dgm:cxn modelId="{A6C37121-B07C-4BD0-9080-B02EFF0565F4}" type="presOf" srcId="{F04CA2EE-7989-43F0-ACCC-58EA89F9DBBF}" destId="{A02B2DFC-B902-4EB5-905C-59107B877DA5}" srcOrd="0" destOrd="0" presId="urn:microsoft.com/office/officeart/2005/8/layout/radial6"/>
    <dgm:cxn modelId="{9DD09744-3258-4D90-8295-F6166C172B99}" type="presOf" srcId="{D1FFEEC9-6FFF-42F8-BDF2-C8B3B9F74AFF}" destId="{D3084D7C-841A-4CD2-B7BC-CBDFA2E6A840}" srcOrd="0" destOrd="0" presId="urn:microsoft.com/office/officeart/2005/8/layout/radial6"/>
    <dgm:cxn modelId="{2B521346-1DAE-47AA-BBD5-BB780FAA4BBE}" type="presOf" srcId="{3398A1BE-9E5A-4600-BA9B-3741FB7EA76E}" destId="{0B1A4955-3D56-4F7E-9B5A-8C741793A09F}" srcOrd="0" destOrd="0" presId="urn:microsoft.com/office/officeart/2005/8/layout/radial6"/>
    <dgm:cxn modelId="{C9E88766-D282-4D3D-A2F4-A302945BFC89}" type="presOf" srcId="{9DC36E74-CB97-4C4E-9F0B-2682F116820C}" destId="{900ED92B-C0EE-4EB5-8B8F-F80287330C27}" srcOrd="0" destOrd="0" presId="urn:microsoft.com/office/officeart/2005/8/layout/radial6"/>
    <dgm:cxn modelId="{5D6E946F-E841-46F5-8C4D-D699C3DC911B}" srcId="{74A7DED5-6CC7-4357-9D61-9EF6CCA7E833}" destId="{3AADC2F1-9D98-40D8-9E1E-FA1E4F8466BA}" srcOrd="3" destOrd="0" parTransId="{37DAC1DC-ABEB-4524-91B4-2343D5EB4EAF}" sibTransId="{9DC36E74-CB97-4C4E-9F0B-2682F116820C}"/>
    <dgm:cxn modelId="{F94AF451-19D1-4A4F-B0BB-C4783B0EFCFC}" type="presOf" srcId="{3AADC2F1-9D98-40D8-9E1E-FA1E4F8466BA}" destId="{090C2D0F-0DAD-418C-B8E1-8D64C0DD2C81}" srcOrd="0" destOrd="0" presId="urn:microsoft.com/office/officeart/2005/8/layout/radial6"/>
    <dgm:cxn modelId="{92B07B54-5F31-405B-BD14-B9A05D3242D3}" type="presOf" srcId="{AD3DBAC1-DBC9-408A-AD0E-1E97AF66F105}" destId="{1D85924F-7EBD-41EB-8245-F2FBD91538AF}" srcOrd="0" destOrd="0" presId="urn:microsoft.com/office/officeart/2005/8/layout/radial6"/>
    <dgm:cxn modelId="{119AD781-16EC-4B25-8EBA-550914DEC4BF}" srcId="{74A7DED5-6CC7-4357-9D61-9EF6CCA7E833}" destId="{DF1A083E-5AE4-4DA4-864A-AF94DDE4166D}" srcOrd="1" destOrd="0" parTransId="{F702BD2E-6A60-4B0B-BE42-DFCF5B125AA3}" sibTransId="{A5B48039-4943-4F8D-AA95-24AF973A0CE4}"/>
    <dgm:cxn modelId="{900A0A97-75C7-4C64-93A5-DC9F7443F71D}" type="presOf" srcId="{74A7DED5-6CC7-4357-9D61-9EF6CCA7E833}" destId="{52DBC3E9-6169-4696-9C50-5A65E186A4C4}" srcOrd="0" destOrd="0" presId="urn:microsoft.com/office/officeart/2005/8/layout/radial6"/>
    <dgm:cxn modelId="{51753AA2-7BDC-4465-B064-3BCE4574481C}" srcId="{74A7DED5-6CC7-4357-9D61-9EF6CCA7E833}" destId="{0B150A11-567B-4250-B726-AC8B4FFDA8F9}" srcOrd="2" destOrd="0" parTransId="{E7352222-4870-4EA9-9E88-7869DF151A4C}" sibTransId="{F04CA2EE-7989-43F0-ACCC-58EA89F9DBBF}"/>
    <dgm:cxn modelId="{F25AF0A2-475E-47C9-8058-6382420DEB04}" type="presOf" srcId="{DF1A083E-5AE4-4DA4-864A-AF94DDE4166D}" destId="{65C89C4A-76A8-4EC0-A8F9-681FC5B8EC64}" srcOrd="0" destOrd="0" presId="urn:microsoft.com/office/officeart/2005/8/layout/radial6"/>
    <dgm:cxn modelId="{0026FCC2-38E6-4DD3-98A7-DE5659DB227B}" type="presOf" srcId="{0B150A11-567B-4250-B726-AC8B4FFDA8F9}" destId="{A64B0A81-DB3F-4F5E-88FA-2F52D7468DF0}" srcOrd="0" destOrd="0" presId="urn:microsoft.com/office/officeart/2005/8/layout/radial6"/>
    <dgm:cxn modelId="{D57792D4-C4B8-4945-898D-572FC95DF442}" type="presOf" srcId="{A5B48039-4943-4F8D-AA95-24AF973A0CE4}" destId="{F51DCBC9-389A-45E3-9069-51E6E1D453F0}" srcOrd="0" destOrd="0" presId="urn:microsoft.com/office/officeart/2005/8/layout/radial6"/>
    <dgm:cxn modelId="{205461F5-1C99-43F0-AE81-E0DA64F6E3FF}" srcId="{3398A1BE-9E5A-4600-BA9B-3741FB7EA76E}" destId="{74A7DED5-6CC7-4357-9D61-9EF6CCA7E833}" srcOrd="0" destOrd="0" parTransId="{9C31264E-90F5-4B29-AA81-0597442FF5D2}" sibTransId="{F489B090-CB1E-4E3A-A622-F81D5201BD88}"/>
    <dgm:cxn modelId="{0C5E8C50-B6AF-4E3C-A266-8FF1C85CFD74}" type="presParOf" srcId="{0B1A4955-3D56-4F7E-9B5A-8C741793A09F}" destId="{52DBC3E9-6169-4696-9C50-5A65E186A4C4}" srcOrd="0" destOrd="0" presId="urn:microsoft.com/office/officeart/2005/8/layout/radial6"/>
    <dgm:cxn modelId="{0A3D7A13-C659-4272-BCDA-11C307F971BB}" type="presParOf" srcId="{0B1A4955-3D56-4F7E-9B5A-8C741793A09F}" destId="{1D85924F-7EBD-41EB-8245-F2FBD91538AF}" srcOrd="1" destOrd="0" presId="urn:microsoft.com/office/officeart/2005/8/layout/radial6"/>
    <dgm:cxn modelId="{1BEE4D00-B887-4377-875B-4D6B8DCDC580}" type="presParOf" srcId="{0B1A4955-3D56-4F7E-9B5A-8C741793A09F}" destId="{8517F50E-7246-41F3-BCFA-D544E7CB5A96}" srcOrd="2" destOrd="0" presId="urn:microsoft.com/office/officeart/2005/8/layout/radial6"/>
    <dgm:cxn modelId="{BC0FBAE8-6763-446B-89C9-75EA630E2DD7}" type="presParOf" srcId="{0B1A4955-3D56-4F7E-9B5A-8C741793A09F}" destId="{D3084D7C-841A-4CD2-B7BC-CBDFA2E6A840}" srcOrd="3" destOrd="0" presId="urn:microsoft.com/office/officeart/2005/8/layout/radial6"/>
    <dgm:cxn modelId="{0870CF4A-AA4B-4455-85FF-B4DC1811AC22}" type="presParOf" srcId="{0B1A4955-3D56-4F7E-9B5A-8C741793A09F}" destId="{65C89C4A-76A8-4EC0-A8F9-681FC5B8EC64}" srcOrd="4" destOrd="0" presId="urn:microsoft.com/office/officeart/2005/8/layout/radial6"/>
    <dgm:cxn modelId="{048A53D8-901E-45C5-BD91-704B3D681C52}" type="presParOf" srcId="{0B1A4955-3D56-4F7E-9B5A-8C741793A09F}" destId="{3CB12C08-0BC7-4DDC-9462-245212BB99EB}" srcOrd="5" destOrd="0" presId="urn:microsoft.com/office/officeart/2005/8/layout/radial6"/>
    <dgm:cxn modelId="{E53F4833-8B3B-40FD-BDD5-FFAD7B24CC45}" type="presParOf" srcId="{0B1A4955-3D56-4F7E-9B5A-8C741793A09F}" destId="{F51DCBC9-389A-45E3-9069-51E6E1D453F0}" srcOrd="6" destOrd="0" presId="urn:microsoft.com/office/officeart/2005/8/layout/radial6"/>
    <dgm:cxn modelId="{D44DF684-927C-4AFD-9CBD-FBC8CA73089C}" type="presParOf" srcId="{0B1A4955-3D56-4F7E-9B5A-8C741793A09F}" destId="{A64B0A81-DB3F-4F5E-88FA-2F52D7468DF0}" srcOrd="7" destOrd="0" presId="urn:microsoft.com/office/officeart/2005/8/layout/radial6"/>
    <dgm:cxn modelId="{240A4637-87D0-441E-9D69-01C8A2CAC9F3}" type="presParOf" srcId="{0B1A4955-3D56-4F7E-9B5A-8C741793A09F}" destId="{BD293B2E-41B4-4EC6-91FA-EBBBFF60BCB7}" srcOrd="8" destOrd="0" presId="urn:microsoft.com/office/officeart/2005/8/layout/radial6"/>
    <dgm:cxn modelId="{F5C6DA8F-F599-4371-8E4E-F695137F62D5}" type="presParOf" srcId="{0B1A4955-3D56-4F7E-9B5A-8C741793A09F}" destId="{A02B2DFC-B902-4EB5-905C-59107B877DA5}" srcOrd="9" destOrd="0" presId="urn:microsoft.com/office/officeart/2005/8/layout/radial6"/>
    <dgm:cxn modelId="{7124B6C0-6E8F-4915-B3FD-FF6F4F19C6BA}" type="presParOf" srcId="{0B1A4955-3D56-4F7E-9B5A-8C741793A09F}" destId="{090C2D0F-0DAD-418C-B8E1-8D64C0DD2C81}" srcOrd="10" destOrd="0" presId="urn:microsoft.com/office/officeart/2005/8/layout/radial6"/>
    <dgm:cxn modelId="{5E7F0AA9-270F-4C80-BCE6-FCC53659410D}" type="presParOf" srcId="{0B1A4955-3D56-4F7E-9B5A-8C741793A09F}" destId="{94C5266C-F842-47D1-9D1E-94F109B27F74}" srcOrd="11" destOrd="0" presId="urn:microsoft.com/office/officeart/2005/8/layout/radial6"/>
    <dgm:cxn modelId="{03267751-4E99-4383-874C-A1F49F5B6628}" type="presParOf" srcId="{0B1A4955-3D56-4F7E-9B5A-8C741793A09F}" destId="{900ED92B-C0EE-4EB5-8B8F-F80287330C2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ED92B-C0EE-4EB5-8B8F-F80287330C27}">
      <dsp:nvSpPr>
        <dsp:cNvPr id="0" name=""/>
        <dsp:cNvSpPr/>
      </dsp:nvSpPr>
      <dsp:spPr>
        <a:xfrm>
          <a:off x="1682016" y="620289"/>
          <a:ext cx="4153318" cy="4153318"/>
        </a:xfrm>
        <a:prstGeom prst="blockArc">
          <a:avLst>
            <a:gd name="adj1" fmla="val 10800000"/>
            <a:gd name="adj2" fmla="val 16200000"/>
            <a:gd name="adj3" fmla="val 46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B2DFC-B902-4EB5-905C-59107B877DA5}">
      <dsp:nvSpPr>
        <dsp:cNvPr id="0" name=""/>
        <dsp:cNvSpPr/>
      </dsp:nvSpPr>
      <dsp:spPr>
        <a:xfrm>
          <a:off x="1682016" y="620289"/>
          <a:ext cx="4153318" cy="4153318"/>
        </a:xfrm>
        <a:prstGeom prst="blockArc">
          <a:avLst>
            <a:gd name="adj1" fmla="val 5400000"/>
            <a:gd name="adj2" fmla="val 10800000"/>
            <a:gd name="adj3" fmla="val 46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DCBC9-389A-45E3-9069-51E6E1D453F0}">
      <dsp:nvSpPr>
        <dsp:cNvPr id="0" name=""/>
        <dsp:cNvSpPr/>
      </dsp:nvSpPr>
      <dsp:spPr>
        <a:xfrm>
          <a:off x="1682016" y="620289"/>
          <a:ext cx="4153318" cy="4153318"/>
        </a:xfrm>
        <a:prstGeom prst="blockArc">
          <a:avLst>
            <a:gd name="adj1" fmla="val 0"/>
            <a:gd name="adj2" fmla="val 5400000"/>
            <a:gd name="adj3" fmla="val 46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84D7C-841A-4CD2-B7BC-CBDFA2E6A840}">
      <dsp:nvSpPr>
        <dsp:cNvPr id="0" name=""/>
        <dsp:cNvSpPr/>
      </dsp:nvSpPr>
      <dsp:spPr>
        <a:xfrm>
          <a:off x="1682016" y="620289"/>
          <a:ext cx="4153318" cy="4153318"/>
        </a:xfrm>
        <a:prstGeom prst="blockArc">
          <a:avLst>
            <a:gd name="adj1" fmla="val 16200000"/>
            <a:gd name="adj2" fmla="val 0"/>
            <a:gd name="adj3" fmla="val 46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BC3E9-6169-4696-9C50-5A65E186A4C4}">
      <dsp:nvSpPr>
        <dsp:cNvPr id="0" name=""/>
        <dsp:cNvSpPr/>
      </dsp:nvSpPr>
      <dsp:spPr>
        <a:xfrm>
          <a:off x="2883201" y="1821474"/>
          <a:ext cx="1750948" cy="1750948"/>
        </a:xfrm>
        <a:prstGeom prst="ellipse">
          <a:avLst/>
        </a:prstGeom>
        <a:solidFill>
          <a:srgbClr val="E368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Advancing Equity</a:t>
          </a:r>
        </a:p>
      </dsp:txBody>
      <dsp:txXfrm>
        <a:off x="3139621" y="2077894"/>
        <a:ext cx="1238108" cy="1238108"/>
      </dsp:txXfrm>
    </dsp:sp>
    <dsp:sp modelId="{1D85924F-7EBD-41EB-8245-F2FBD91538AF}">
      <dsp:nvSpPr>
        <dsp:cNvPr id="0" name=""/>
        <dsp:cNvSpPr/>
      </dsp:nvSpPr>
      <dsp:spPr>
        <a:xfrm>
          <a:off x="2837126" y="-253160"/>
          <a:ext cx="1843098" cy="1843098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Quality and Workforce Develop-</a:t>
          </a:r>
          <a:r>
            <a:rPr lang="en-US" sz="1800" b="1" kern="1200" err="1"/>
            <a:t>ment</a:t>
          </a:r>
          <a:endParaRPr lang="en-US" sz="1800" b="1" kern="1200"/>
        </a:p>
      </dsp:txBody>
      <dsp:txXfrm>
        <a:off x="3107041" y="16755"/>
        <a:ext cx="1303268" cy="1303268"/>
      </dsp:txXfrm>
    </dsp:sp>
    <dsp:sp modelId="{65C89C4A-76A8-4EC0-A8F9-681FC5B8EC64}">
      <dsp:nvSpPr>
        <dsp:cNvPr id="0" name=""/>
        <dsp:cNvSpPr/>
      </dsp:nvSpPr>
      <dsp:spPr>
        <a:xfrm>
          <a:off x="4865686" y="1775399"/>
          <a:ext cx="1843098" cy="1843098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Resourcing Programs</a:t>
          </a:r>
        </a:p>
      </dsp:txBody>
      <dsp:txXfrm>
        <a:off x="5135601" y="2045314"/>
        <a:ext cx="1303268" cy="1303268"/>
      </dsp:txXfrm>
    </dsp:sp>
    <dsp:sp modelId="{A64B0A81-DB3F-4F5E-88FA-2F52D7468DF0}">
      <dsp:nvSpPr>
        <dsp:cNvPr id="0" name=""/>
        <dsp:cNvSpPr/>
      </dsp:nvSpPr>
      <dsp:spPr>
        <a:xfrm>
          <a:off x="2837126" y="3803959"/>
          <a:ext cx="1843098" cy="1843098"/>
        </a:xfrm>
        <a:prstGeom prst="ellipse">
          <a:avLst/>
        </a:prstGeom>
        <a:solidFill>
          <a:srgbClr val="4E86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Advocacy &amp; Collective Action</a:t>
          </a:r>
        </a:p>
      </dsp:txBody>
      <dsp:txXfrm>
        <a:off x="3107041" y="4073874"/>
        <a:ext cx="1303268" cy="1303268"/>
      </dsp:txXfrm>
    </dsp:sp>
    <dsp:sp modelId="{090C2D0F-0DAD-418C-B8E1-8D64C0DD2C81}">
      <dsp:nvSpPr>
        <dsp:cNvPr id="0" name=""/>
        <dsp:cNvSpPr/>
      </dsp:nvSpPr>
      <dsp:spPr>
        <a:xfrm>
          <a:off x="808566" y="1775399"/>
          <a:ext cx="1843098" cy="1843098"/>
        </a:xfrm>
        <a:prstGeom prst="ellipse">
          <a:avLst/>
        </a:prstGeom>
        <a:solidFill>
          <a:srgbClr val="725B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Data Insights &amp; Community Voice</a:t>
          </a:r>
        </a:p>
      </dsp:txBody>
      <dsp:txXfrm>
        <a:off x="1078481" y="2045314"/>
        <a:ext cx="1303268" cy="1303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B60CB-21BA-4B13-AE50-EB6C5405969A}" type="datetimeFigureOut"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303D3-C990-4BB7-89E2-BE791508F3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6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tan wavy surface&#10;&#10;Description automatically generated">
            <a:extLst>
              <a:ext uri="{FF2B5EF4-FFF2-40B4-BE49-F238E27FC236}">
                <a16:creationId xmlns:a16="http://schemas.microsoft.com/office/drawing/2014/main" id="{802E05A0-AE61-08FE-95B2-498ED32AC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46228" y="1812228"/>
            <a:ext cx="6857998" cy="3233546"/>
          </a:xfrm>
          <a:prstGeom prst="rect">
            <a:avLst/>
          </a:prstGeom>
        </p:spPr>
      </p:pic>
      <p:pic>
        <p:nvPicPr>
          <p:cNvPr id="9" name="Picture 8" descr="A black and orange background&#10;&#10;Description automatically generated">
            <a:extLst>
              <a:ext uri="{FF2B5EF4-FFF2-40B4-BE49-F238E27FC236}">
                <a16:creationId xmlns:a16="http://schemas.microsoft.com/office/drawing/2014/main" id="{97C6BD62-342D-BB53-2475-D3E34F5F1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>
          <a:xfrm rot="16200000">
            <a:off x="7317987" y="1983979"/>
            <a:ext cx="6857999" cy="28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01BCB-6124-B267-575F-C50278923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"/>
          <a:stretch/>
        </p:blipFill>
        <p:spPr>
          <a:xfrm rot="16200000">
            <a:off x="7432486" y="2098485"/>
            <a:ext cx="6858000" cy="2661029"/>
          </a:xfrm>
          <a:prstGeom prst="rect">
            <a:avLst/>
          </a:prstGeom>
        </p:spPr>
      </p:pic>
      <p:pic>
        <p:nvPicPr>
          <p:cNvPr id="5" name="Picture 4" descr="A yellow and orange circles with red lines&#10;&#10;Description automatically generated">
            <a:extLst>
              <a:ext uri="{FF2B5EF4-FFF2-40B4-BE49-F238E27FC236}">
                <a16:creationId xmlns:a16="http://schemas.microsoft.com/office/drawing/2014/main" id="{E4603385-A6FE-0E8C-7E88-221339B210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94" y="1186249"/>
            <a:ext cx="2031627" cy="213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1BC45-5391-0CD4-0055-288C1B234F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9530969" y="6094876"/>
            <a:ext cx="1567163" cy="46100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3B4DE24-2580-71C0-B2B6-4CAC2EBD3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3875964"/>
            <a:ext cx="7835009" cy="22189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A308BB5D-91B9-B413-13ED-E15E53A5F1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53" y="247968"/>
            <a:ext cx="2799628" cy="93828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3CF10F9-65E5-C1BD-DABB-4E42B007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4" y="1290845"/>
            <a:ext cx="6951397" cy="2133600"/>
          </a:xfrm>
          <a:prstGeom prst="rect">
            <a:avLst/>
          </a:prstGeom>
        </p:spPr>
        <p:txBody>
          <a:bodyPr lIns="0" rIns="0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653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e fabric&#10;&#10;Description automatically generated">
            <a:extLst>
              <a:ext uri="{FF2B5EF4-FFF2-40B4-BE49-F238E27FC236}">
                <a16:creationId xmlns:a16="http://schemas.microsoft.com/office/drawing/2014/main" id="{70F177E3-DF10-73B7-8709-F643F34F7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448"/>
            <a:ext cx="12192000" cy="2511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262B5-2B8C-8DF9-44DE-7C2B288362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328986" y="6127829"/>
            <a:ext cx="1567163" cy="46100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79CF0D5-756D-2A65-7C3B-C1AA02EAA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1938130"/>
            <a:ext cx="8338066" cy="34376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latin typeface="Source Sans Pro" panose="020B0503030403020204" pitchFamily="34" charset="0"/>
              </a:defRPr>
            </a:lvl1pPr>
            <a:lvl2pPr>
              <a:defRPr sz="2400">
                <a:latin typeface="Source Sans Pro" panose="020B0503030403020204" pitchFamily="34" charset="0"/>
              </a:defRPr>
            </a:lvl2pPr>
            <a:lvl3pPr>
              <a:defRPr sz="20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3BA189-580B-94A9-3850-C8388C9C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4" y="696036"/>
            <a:ext cx="8338066" cy="786138"/>
          </a:xfrm>
          <a:prstGeom prst="rect">
            <a:avLst/>
          </a:prstGeom>
        </p:spPr>
        <p:txBody>
          <a:bodyPr lIns="0" rIns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62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496F941B-8D83-8C65-0A70-2CD198DD8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/>
          <a:stretch/>
        </p:blipFill>
        <p:spPr>
          <a:xfrm rot="16200000" flipH="1">
            <a:off x="7242694" y="1908691"/>
            <a:ext cx="6857998" cy="3040619"/>
          </a:xfrm>
          <a:prstGeom prst="rect">
            <a:avLst/>
          </a:prstGeom>
        </p:spPr>
      </p:pic>
      <p:pic>
        <p:nvPicPr>
          <p:cNvPr id="5" name="Picture 4" descr="A yellow and orange circles with red lines&#10;&#10;Description automatically generated">
            <a:extLst>
              <a:ext uri="{FF2B5EF4-FFF2-40B4-BE49-F238E27FC236}">
                <a16:creationId xmlns:a16="http://schemas.microsoft.com/office/drawing/2014/main" id="{E4603385-A6FE-0E8C-7E88-221339B21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93" y="0"/>
            <a:ext cx="2031627" cy="2133600"/>
          </a:xfrm>
          <a:prstGeom prst="rect">
            <a:avLst/>
          </a:prstGeom>
        </p:spPr>
      </p:pic>
      <p:pic>
        <p:nvPicPr>
          <p:cNvPr id="7" name="Picture 6" descr="A logo of a person in a circle&#10;&#10;Description automatically generated">
            <a:extLst>
              <a:ext uri="{FF2B5EF4-FFF2-40B4-BE49-F238E27FC236}">
                <a16:creationId xmlns:a16="http://schemas.microsoft.com/office/drawing/2014/main" id="{46948C02-B5EE-1D86-1600-3DDF79923B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78" y="269164"/>
            <a:ext cx="372389" cy="368665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B61AE9D-751C-BD8E-C4A6-6912A79FC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795130"/>
            <a:ext cx="8338066" cy="52677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580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1384FB-F95B-36FE-4DFF-6BFFB388A1E6}"/>
              </a:ext>
            </a:extLst>
          </p:cNvPr>
          <p:cNvGrpSpPr/>
          <p:nvPr userDrawn="1"/>
        </p:nvGrpSpPr>
        <p:grpSpPr>
          <a:xfrm>
            <a:off x="-834269" y="2492205"/>
            <a:ext cx="13860538" cy="4365795"/>
            <a:chOff x="0" y="225286"/>
            <a:chExt cx="12192000" cy="6662928"/>
          </a:xfrm>
        </p:grpSpPr>
        <p:pic>
          <p:nvPicPr>
            <p:cNvPr id="3" name="Picture 2" descr="A black and orange background&#10;&#10;Description automatically generated">
              <a:extLst>
                <a:ext uri="{FF2B5EF4-FFF2-40B4-BE49-F238E27FC236}">
                  <a16:creationId xmlns:a16="http://schemas.microsoft.com/office/drawing/2014/main" id="{D81F3CDB-8F72-31A6-89C3-176C047F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5286"/>
              <a:ext cx="12192000" cy="6662928"/>
            </a:xfrm>
            <a:prstGeom prst="rect">
              <a:avLst/>
            </a:prstGeom>
          </p:spPr>
        </p:pic>
        <p:pic>
          <p:nvPicPr>
            <p:cNvPr id="5" name="Picture 4" descr="A black and tan wavy surface&#10;&#10;Description automatically generated">
              <a:extLst>
                <a:ext uri="{FF2B5EF4-FFF2-40B4-BE49-F238E27FC236}">
                  <a16:creationId xmlns:a16="http://schemas.microsoft.com/office/drawing/2014/main" id="{ED0503FE-B444-389C-A794-3073724E4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39685"/>
              <a:ext cx="12192000" cy="57485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3590AA-784A-D3C8-F599-3AE74D328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0453"/>
              <a:ext cx="12192000" cy="49377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815765-FB6F-F3C0-C89D-34132EE1F8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328986" y="6127829"/>
            <a:ext cx="1567163" cy="461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1FAD4-96D8-F160-FCA6-40EB278D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9" y="805069"/>
            <a:ext cx="7026967" cy="307119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196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CD6C5C58-3DE6-9AA5-3178-189C514D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6" y="6127829"/>
            <a:ext cx="1567163" cy="422399"/>
          </a:xfrm>
          <a:prstGeom prst="rect">
            <a:avLst/>
          </a:prstGeom>
        </p:spPr>
      </p:pic>
      <p:pic>
        <p:nvPicPr>
          <p:cNvPr id="4" name="Picture 3" descr="A yellow and orange circles with red lines&#10;&#10;Description automatically generated">
            <a:extLst>
              <a:ext uri="{FF2B5EF4-FFF2-40B4-BE49-F238E27FC236}">
                <a16:creationId xmlns:a16="http://schemas.microsoft.com/office/drawing/2014/main" id="{E262B848-1D29-7B3B-988C-09D4CB7D0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28" y="307772"/>
            <a:ext cx="2031627" cy="21336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0ED4AD9-85D9-EEAB-7006-A36DC5FAF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1938130"/>
            <a:ext cx="8338066" cy="34376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latin typeface="Source Sans Pro" panose="020B0503030403020204" pitchFamily="34" charset="0"/>
              </a:defRPr>
            </a:lvl1pPr>
            <a:lvl2pPr>
              <a:defRPr sz="2400">
                <a:latin typeface="Source Sans Pro" panose="020B0503030403020204" pitchFamily="34" charset="0"/>
              </a:defRPr>
            </a:lvl2pPr>
            <a:lvl3pPr>
              <a:defRPr sz="2000">
                <a:latin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0E0A97-82FD-2DDC-FCFC-B4B834BB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4" y="696036"/>
            <a:ext cx="8338066" cy="786138"/>
          </a:xfrm>
          <a:prstGeom prst="rect">
            <a:avLst/>
          </a:prstGeom>
        </p:spPr>
        <p:txBody>
          <a:bodyPr lIns="0" rIns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8806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wave pi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1384FB-F95B-36FE-4DFF-6BFFB388A1E6}"/>
              </a:ext>
            </a:extLst>
          </p:cNvPr>
          <p:cNvGrpSpPr/>
          <p:nvPr userDrawn="1"/>
        </p:nvGrpSpPr>
        <p:grpSpPr>
          <a:xfrm>
            <a:off x="-834269" y="2492205"/>
            <a:ext cx="13860538" cy="4365795"/>
            <a:chOff x="0" y="225286"/>
            <a:chExt cx="12192000" cy="6662928"/>
          </a:xfrm>
        </p:grpSpPr>
        <p:pic>
          <p:nvPicPr>
            <p:cNvPr id="3" name="Picture 2" descr="A black and orange background&#10;&#10;Description automatically generated">
              <a:extLst>
                <a:ext uri="{FF2B5EF4-FFF2-40B4-BE49-F238E27FC236}">
                  <a16:creationId xmlns:a16="http://schemas.microsoft.com/office/drawing/2014/main" id="{D81F3CDB-8F72-31A6-89C3-176C047F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5286"/>
              <a:ext cx="12192000" cy="6662928"/>
            </a:xfrm>
            <a:prstGeom prst="rect">
              <a:avLst/>
            </a:prstGeom>
          </p:spPr>
        </p:pic>
        <p:pic>
          <p:nvPicPr>
            <p:cNvPr id="5" name="Picture 4" descr="A black and tan wavy surface&#10;&#10;Description automatically generated">
              <a:extLst>
                <a:ext uri="{FF2B5EF4-FFF2-40B4-BE49-F238E27FC236}">
                  <a16:creationId xmlns:a16="http://schemas.microsoft.com/office/drawing/2014/main" id="{ED0503FE-B444-389C-A794-3073724E4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39685"/>
              <a:ext cx="12192000" cy="57485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3590AA-784A-D3C8-F599-3AE74D328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0453"/>
              <a:ext cx="12192000" cy="49377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815765-FB6F-F3C0-C89D-34132EE1F8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328986" y="6127829"/>
            <a:ext cx="1567163" cy="4610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603E4F-7FBE-F4C2-9C60-EFCBED8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9" y="805069"/>
            <a:ext cx="7026967" cy="307119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438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orange letters&#10;&#10;Description automatically generated" hidden="1">
            <a:extLst>
              <a:ext uri="{FF2B5EF4-FFF2-40B4-BE49-F238E27FC236}">
                <a16:creationId xmlns:a16="http://schemas.microsoft.com/office/drawing/2014/main" id="{D8B26B34-AEAC-D7E2-93C4-9E71FBD0F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" y="1379840"/>
            <a:ext cx="10280161" cy="2261636"/>
          </a:xfrm>
          <a:prstGeom prst="rect">
            <a:avLst/>
          </a:prstGeom>
        </p:spPr>
      </p:pic>
      <p:pic>
        <p:nvPicPr>
          <p:cNvPr id="30" name="Picture 29" descr="A black background with white text&#10;&#10;Description automatically generated" hidden="1">
            <a:extLst>
              <a:ext uri="{FF2B5EF4-FFF2-40B4-BE49-F238E27FC236}">
                <a16:creationId xmlns:a16="http://schemas.microsoft.com/office/drawing/2014/main" id="{C006E57D-5086-1795-BDD9-5DCF8279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6" y="1443790"/>
            <a:ext cx="11302028" cy="2486446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 hidden="1">
            <a:extLst>
              <a:ext uri="{FF2B5EF4-FFF2-40B4-BE49-F238E27FC236}">
                <a16:creationId xmlns:a16="http://schemas.microsoft.com/office/drawing/2014/main" id="{18B4B2AA-1D86-4566-DE6F-3867A27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9" y="592510"/>
            <a:ext cx="4413954" cy="4925973"/>
          </a:xfrm>
          <a:prstGeom prst="rect">
            <a:avLst/>
          </a:prstGeom>
        </p:spPr>
      </p:pic>
      <p:pic>
        <p:nvPicPr>
          <p:cNvPr id="6" name="Picture 5" descr="A black and orange text on a black background&#10;&#10;Description automatically generated" hidden="1">
            <a:extLst>
              <a:ext uri="{FF2B5EF4-FFF2-40B4-BE49-F238E27FC236}">
                <a16:creationId xmlns:a16="http://schemas.microsoft.com/office/drawing/2014/main" id="{0A0E910A-9D60-34D4-B88A-6E4F2C6DC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592512"/>
            <a:ext cx="4413954" cy="49259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7DBAEA-940D-7A4B-A627-56A7016E6E2D}"/>
              </a:ext>
            </a:extLst>
          </p:cNvPr>
          <p:cNvGrpSpPr/>
          <p:nvPr/>
        </p:nvGrpSpPr>
        <p:grpSpPr>
          <a:xfrm>
            <a:off x="444990" y="1283587"/>
            <a:ext cx="10093486" cy="2742981"/>
            <a:chOff x="444988" y="732140"/>
            <a:chExt cx="7400199" cy="20110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275731-EFD7-A71E-1E71-2318A9C87A1C}"/>
                </a:ext>
              </a:extLst>
            </p:cNvPr>
            <p:cNvGrpSpPr/>
            <p:nvPr/>
          </p:nvGrpSpPr>
          <p:grpSpPr>
            <a:xfrm>
              <a:off x="444988" y="732140"/>
              <a:ext cx="7400199" cy="2011060"/>
              <a:chOff x="444988" y="732140"/>
              <a:chExt cx="7400199" cy="2011060"/>
            </a:xfrm>
          </p:grpSpPr>
          <p:pic>
            <p:nvPicPr>
              <p:cNvPr id="10" name="Picture 9" descr="A black background with orange letters&#10;&#10;Description automatically generated">
                <a:extLst>
                  <a:ext uri="{FF2B5EF4-FFF2-40B4-BE49-F238E27FC236}">
                    <a16:creationId xmlns:a16="http://schemas.microsoft.com/office/drawing/2014/main" id="{4B85215C-8608-2718-A97D-E7AC416D8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88" y="732140"/>
                <a:ext cx="7375179" cy="1622540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orange letters&#10;&#10;Description automatically generated">
                <a:extLst>
                  <a:ext uri="{FF2B5EF4-FFF2-40B4-BE49-F238E27FC236}">
                    <a16:creationId xmlns:a16="http://schemas.microsoft.com/office/drawing/2014/main" id="{C81CE0CE-8F0E-2576-D885-D69C18A00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1836" y="2237278"/>
                <a:ext cx="3513351" cy="505922"/>
              </a:xfrm>
              <a:prstGeom prst="rect">
                <a:avLst/>
              </a:prstGeom>
            </p:spPr>
          </p:pic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D08BE581-9247-6B05-E5C4-A1FA27ABC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581" y="1011198"/>
              <a:ext cx="2224586" cy="418222"/>
            </a:xfrm>
            <a:prstGeom prst="rect">
              <a:avLst/>
            </a:prstGeom>
          </p:spPr>
        </p:pic>
      </p:grpSp>
      <p:pic>
        <p:nvPicPr>
          <p:cNvPr id="12" name="Picture 11" descr="A yellow and orange circles with red lines&#10;&#10;Description automatically generated">
            <a:extLst>
              <a:ext uri="{FF2B5EF4-FFF2-40B4-BE49-F238E27FC236}">
                <a16:creationId xmlns:a16="http://schemas.microsoft.com/office/drawing/2014/main" id="{B49D1E23-9A1F-681B-7923-1999C45E2C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1945274" cy="20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4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D5523-0B90-269E-99B0-EBBD50C1A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2609" y="1863353"/>
            <a:ext cx="9985891" cy="2998123"/>
          </a:xfrm>
        </p:spPr>
        <p:txBody>
          <a:bodyPr lIns="0" tIns="0" rIns="0" bIns="0" anchor="t"/>
          <a:lstStyle/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Coalition of youth development programs and stakeholders </a:t>
            </a:r>
            <a:endParaRPr lang="en-US">
              <a:ea typeface="Source Sans Pro" panose="020B0503030403020204" pitchFamily="34" charset="0"/>
            </a:endParaRPr>
          </a:p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Started in 2019 to advocate for system level changes to advance the field</a:t>
            </a:r>
            <a:endParaRPr lang="en-US">
              <a:ea typeface="Source Sans Pro" panose="020B0503030403020204" pitchFamily="34" charset="0"/>
            </a:endParaRPr>
          </a:p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Youth development program sectors: mentoring, after-school/summer/expanded learning, and school-based wrap-around supports</a:t>
            </a:r>
            <a:endParaRPr lang="en-US">
              <a:ea typeface="Source Sans Pro" panose="020B0503030403020204" pitchFamily="34" charset="0"/>
            </a:endParaRPr>
          </a:p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Over 150 organizations and 300 individuals represented from around the state</a:t>
            </a:r>
          </a:p>
          <a:p>
            <a:pPr marL="457200" indent="-457200">
              <a:buChar char="•"/>
            </a:pPr>
            <a:endParaRPr lang="en-US">
              <a:ea typeface="Source Sans Pro"/>
            </a:endParaRPr>
          </a:p>
          <a:p>
            <a:endParaRPr lang="en-US">
              <a:ea typeface="Source Sans Pro"/>
            </a:endParaRPr>
          </a:p>
          <a:p>
            <a:endParaRPr lang="en-US">
              <a:ea typeface="Source Sans Pr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98D3D-576B-0E50-796D-DA9CD7B2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4" y="696036"/>
            <a:ext cx="9938266" cy="843288"/>
          </a:xfrm>
        </p:spPr>
        <p:txBody>
          <a:bodyPr/>
          <a:lstStyle/>
          <a:p>
            <a:r>
              <a:rPr lang="en-US"/>
              <a:t>Youth Development Strategy Table</a:t>
            </a:r>
          </a:p>
        </p:txBody>
      </p:sp>
    </p:spTree>
    <p:extLst>
      <p:ext uri="{BB962C8B-B14F-4D97-AF65-F5344CB8AC3E}">
        <p14:creationId xmlns:p14="http://schemas.microsoft.com/office/powerpoint/2010/main" val="565858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D5523-0B90-269E-99B0-EBBD50C1A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1938130"/>
            <a:ext cx="8023741" cy="2875721"/>
          </a:xfrm>
        </p:spPr>
        <p:txBody>
          <a:bodyPr lIns="0" tIns="0" rIns="0" bIns="0" anchor="t"/>
          <a:lstStyle/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Budget proviso for state grant program in 2024</a:t>
            </a:r>
            <a:endParaRPr lang="en-US">
              <a:latin typeface="Source Sans Pro"/>
              <a:ea typeface="Source Sans Pro" panose="020B0503030403020204" pitchFamily="34" charset="0"/>
            </a:endParaRPr>
          </a:p>
          <a:p>
            <a:pPr marL="457200" indent="-457200">
              <a:buChar char="•"/>
            </a:pPr>
            <a:r>
              <a:rPr lang="en-US">
                <a:latin typeface="Source Sans Pro"/>
                <a:ea typeface="Source Sans Pro"/>
              </a:rPr>
              <a:t>Work toward bill strategies in 2025 to create an office of youth development and ongoing grant program</a:t>
            </a:r>
            <a:endParaRPr lang="en-US">
              <a:ea typeface="Source Sans Pro" panose="020B0503030403020204" pitchFamily="34" charset="0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98D3D-576B-0E50-796D-DA9CD7B2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Legislative Agenda</a:t>
            </a:r>
          </a:p>
        </p:txBody>
      </p:sp>
    </p:spTree>
    <p:extLst>
      <p:ext uri="{BB962C8B-B14F-4D97-AF65-F5344CB8AC3E}">
        <p14:creationId xmlns:p14="http://schemas.microsoft.com/office/powerpoint/2010/main" val="353744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9D5523-0B90-269E-99B0-EBBD50C1A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Children and youth are in school 20% of the time and out of school 80% 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60% of youth are going home after school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29 million children and youth across our nation do not have access due to 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lack of </a:t>
            </a: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providers, lack of equitable funding for the field, cost and other access barriers, safety concerns, and inconsistent quality</a:t>
            </a:r>
          </a:p>
          <a:p>
            <a:pPr algn="r" rtl="0" fontAlgn="base"/>
            <a:r>
              <a:rPr lang="en-US" sz="2400">
                <a:solidFill>
                  <a:srgbClr val="000000"/>
                </a:solidFill>
                <a:latin typeface="+mn-lt"/>
              </a:rPr>
              <a:t>Source: Afterschool Alliance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98D3D-576B-0E50-796D-DA9CD7B2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This Is Urgent</a:t>
            </a:r>
          </a:p>
        </p:txBody>
      </p:sp>
    </p:spTree>
    <p:extLst>
      <p:ext uri="{BB962C8B-B14F-4D97-AF65-F5344CB8AC3E}">
        <p14:creationId xmlns:p14="http://schemas.microsoft.com/office/powerpoint/2010/main" val="194116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0C00844A-57DD-35BC-FD2C-28DAA8792C06}"/>
              </a:ext>
            </a:extLst>
          </p:cNvPr>
          <p:cNvSpPr txBox="1"/>
          <p:nvPr/>
        </p:nvSpPr>
        <p:spPr>
          <a:xfrm>
            <a:off x="665595" y="1852246"/>
            <a:ext cx="47119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spc="64">
                <a:solidFill>
                  <a:schemeClr val="accent2"/>
                </a:solidFill>
              </a:rPr>
              <a:t>Yasmine Trudeau</a:t>
            </a:r>
          </a:p>
          <a:p>
            <a:r>
              <a:rPr lang="en-US" sz="2000">
                <a:solidFill>
                  <a:schemeClr val="tx2"/>
                </a:solidFill>
                <a:latin typeface="Source Sans Pro" panose="020B0503030403020204" pitchFamily="34" charset="0"/>
              </a:rPr>
              <a:t>Washington State Senator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E528A2C-40C2-AD3F-A5E5-B0FC115358AB}"/>
              </a:ext>
            </a:extLst>
          </p:cNvPr>
          <p:cNvSpPr txBox="1"/>
          <p:nvPr/>
        </p:nvSpPr>
        <p:spPr>
          <a:xfrm>
            <a:off x="5769252" y="1849496"/>
            <a:ext cx="47119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spc="64">
                <a:solidFill>
                  <a:schemeClr val="accent2"/>
                </a:solidFill>
              </a:rPr>
              <a:t>Fahren Johnson</a:t>
            </a: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Strategy &amp; Partnerships Director, SOWA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6DF89-F578-3C50-7441-317D978CA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819" y="723915"/>
            <a:ext cx="8338066" cy="658086"/>
          </a:xfrm>
        </p:spPr>
        <p:txBody>
          <a:bodyPr/>
          <a:lstStyle/>
          <a:p>
            <a:r>
              <a:rPr lang="en-US">
                <a:solidFill>
                  <a:schemeClr val="accent4"/>
                </a:solidFill>
                <a:latin typeface="+mj-lt"/>
              </a:rPr>
              <a:t>An Advocacy Conversation</a:t>
            </a:r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0959DA9-8423-B7A8-8D25-1AC895F6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20" y="2949011"/>
            <a:ext cx="3580688" cy="3580688"/>
          </a:xfrm>
          <a:prstGeom prst="rect">
            <a:avLst/>
          </a:prstGeom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5F41A88E-9C99-F950-E3A1-EE8BB1DA2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52" y="2949011"/>
            <a:ext cx="3580688" cy="35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098D3D-576B-0E50-796D-DA9CD7B2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Join us and take action!</a:t>
            </a:r>
          </a:p>
        </p:txBody>
      </p:sp>
      <p:pic>
        <p:nvPicPr>
          <p:cNvPr id="4" name="Picture 3" descr="A red and yellow outline of a map&#10;&#10;Description automatically generated">
            <a:extLst>
              <a:ext uri="{FF2B5EF4-FFF2-40B4-BE49-F238E27FC236}">
                <a16:creationId xmlns:a16="http://schemas.microsoft.com/office/drawing/2014/main" id="{21728758-0A87-3210-78B5-145BC93BA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62438"/>
            <a:ext cx="6903720" cy="5333123"/>
          </a:xfrm>
          <a:prstGeom prst="rect">
            <a:avLst/>
          </a:prstGeom>
        </p:spPr>
      </p:pic>
      <p:pic>
        <p:nvPicPr>
          <p:cNvPr id="5" name="Picture 4" descr="A qr code with a blue border&#10;&#10;Description automatically generated">
            <a:extLst>
              <a:ext uri="{FF2B5EF4-FFF2-40B4-BE49-F238E27FC236}">
                <a16:creationId xmlns:a16="http://schemas.microsoft.com/office/drawing/2014/main" id="{2AFA2648-BE50-BB7E-0BCB-E9E2EE66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9" y="2955073"/>
            <a:ext cx="306301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05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692F1030-7FEE-E199-A154-3B5ACEBD9C81}"/>
              </a:ext>
            </a:extLst>
          </p:cNvPr>
          <p:cNvSpPr txBox="1"/>
          <p:nvPr/>
        </p:nvSpPr>
        <p:spPr>
          <a:xfrm>
            <a:off x="942392" y="1071822"/>
            <a:ext cx="796834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spc="64">
                <a:solidFill>
                  <a:schemeClr val="tx2"/>
                </a:solidFill>
                <a:latin typeface="+mj-lt"/>
              </a:rPr>
              <a:t>Announcements</a:t>
            </a:r>
            <a:endParaRPr lang="en-US" sz="48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2310A-C32E-7E68-D8D5-B2F77D8080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2"/>
          <a:lstStyle/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Leandra Shelton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Omana Imani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Marcus Warlick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Sevan Bussell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Benny Baird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Sergio Beltran </a:t>
            </a:r>
          </a:p>
          <a:p>
            <a:pPr algn="l" rtl="0" fontAlgn="base"/>
            <a:r>
              <a:rPr lang="en-US" sz="2800" b="0" i="0">
                <a:solidFill>
                  <a:srgbClr val="F0F0E9"/>
                </a:solidFill>
                <a:effectLst/>
                <a:latin typeface="+mn-lt"/>
              </a:rPr>
              <a:t>Fahren Johnson </a:t>
            </a:r>
          </a:p>
          <a:p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21BC9-A679-6177-738A-39417D2D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83" y="1290844"/>
            <a:ext cx="7706667" cy="2138156"/>
          </a:xfrm>
        </p:spPr>
        <p:txBody>
          <a:bodyPr/>
          <a:lstStyle/>
          <a:p>
            <a:r>
              <a:rPr lang="en-US"/>
              <a:t>Thank You to Our Amazing Bridge Team</a:t>
            </a:r>
          </a:p>
        </p:txBody>
      </p:sp>
    </p:spTree>
    <p:extLst>
      <p:ext uri="{BB962C8B-B14F-4D97-AF65-F5344CB8AC3E}">
        <p14:creationId xmlns:p14="http://schemas.microsoft.com/office/powerpoint/2010/main" val="78091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0D9AD8-E3BA-1EFF-9723-02F8213050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884" y="3092347"/>
            <a:ext cx="7835009" cy="2218912"/>
          </a:xfrm>
        </p:spPr>
        <p:txBody>
          <a:bodyPr/>
          <a:lstStyle/>
          <a:p>
            <a:r>
              <a:rPr lang="en-US"/>
              <a:t>At School’s Out Washington, we see a future where all of Washington’s children and young people have access to expanded learning programs that empower them to thrive.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E0ED0D-B038-6699-78C3-6ACD8E94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397188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75E274-AC66-542C-67D2-5B0CC0F16B1A}"/>
              </a:ext>
            </a:extLst>
          </p:cNvPr>
          <p:cNvGrpSpPr/>
          <p:nvPr/>
        </p:nvGrpSpPr>
        <p:grpSpPr>
          <a:xfrm>
            <a:off x="-654039" y="1108766"/>
            <a:ext cx="7517352" cy="5393897"/>
            <a:chOff x="-489767" y="2453893"/>
            <a:chExt cx="4800600" cy="3460387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2E1AF2CD-2007-DD60-8902-EEE8129E370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869799"/>
                </p:ext>
              </p:extLst>
            </p:nvPr>
          </p:nvGraphicFramePr>
          <p:xfrm>
            <a:off x="-489767" y="2453893"/>
            <a:ext cx="4800600" cy="34603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AE716D9-4064-64FD-5A76-990F9D4850A6}"/>
                </a:ext>
              </a:extLst>
            </p:cNvPr>
            <p:cNvSpPr/>
            <p:nvPr/>
          </p:nvSpPr>
          <p:spPr>
            <a:xfrm>
              <a:off x="1813274" y="3464123"/>
              <a:ext cx="197427" cy="170196"/>
            </a:xfrm>
            <a:prstGeom prst="triangle">
              <a:avLst/>
            </a:prstGeom>
            <a:solidFill>
              <a:srgbClr val="E36852"/>
            </a:solidFill>
            <a:ln>
              <a:solidFill>
                <a:srgbClr val="E368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B941D18-AAD0-C24D-8F34-55DA025541BB}"/>
                </a:ext>
              </a:extLst>
            </p:cNvPr>
            <p:cNvSpPr/>
            <p:nvPr/>
          </p:nvSpPr>
          <p:spPr>
            <a:xfrm flipV="1">
              <a:off x="1810365" y="4711947"/>
              <a:ext cx="200336" cy="172704"/>
            </a:xfrm>
            <a:prstGeom prst="triangle">
              <a:avLst/>
            </a:prstGeom>
            <a:solidFill>
              <a:srgbClr val="E36852"/>
            </a:solidFill>
            <a:ln>
              <a:solidFill>
                <a:srgbClr val="E368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813BD30-CD9D-689C-29DD-750C55B4B08D}"/>
                </a:ext>
              </a:extLst>
            </p:cNvPr>
            <p:cNvSpPr/>
            <p:nvPr/>
          </p:nvSpPr>
          <p:spPr>
            <a:xfrm rot="16200000">
              <a:off x="1206448" y="4098989"/>
              <a:ext cx="197427" cy="170196"/>
            </a:xfrm>
            <a:prstGeom prst="triangle">
              <a:avLst/>
            </a:prstGeom>
            <a:solidFill>
              <a:srgbClr val="E36852"/>
            </a:solidFill>
            <a:ln>
              <a:solidFill>
                <a:srgbClr val="E368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E347237-D921-4FF5-96B1-CC79B47B15CC}"/>
                </a:ext>
              </a:extLst>
            </p:cNvPr>
            <p:cNvSpPr/>
            <p:nvPr/>
          </p:nvSpPr>
          <p:spPr>
            <a:xfrm rot="16200000" flipV="1">
              <a:off x="2384038" y="4099189"/>
              <a:ext cx="200336" cy="172704"/>
            </a:xfrm>
            <a:prstGeom prst="triangle">
              <a:avLst/>
            </a:prstGeom>
            <a:solidFill>
              <a:srgbClr val="E36852"/>
            </a:solidFill>
            <a:ln>
              <a:solidFill>
                <a:srgbClr val="E368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73BEA29-304E-3DE3-C53C-9D3F8E40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65065"/>
              </p:ext>
            </p:extLst>
          </p:nvPr>
        </p:nvGraphicFramePr>
        <p:xfrm>
          <a:off x="7459578" y="1323473"/>
          <a:ext cx="4271978" cy="453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978">
                  <a:extLst>
                    <a:ext uri="{9D8B030D-6E8A-4147-A177-3AD203B41FA5}">
                      <a16:colId xmlns:a16="http://schemas.microsoft.com/office/drawing/2014/main" val="1160005023"/>
                    </a:ext>
                  </a:extLst>
                </a:gridCol>
              </a:tblGrid>
              <a:tr h="986589"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chemeClr val="tx1"/>
                          </a:solidFill>
                        </a:rPr>
                        <a:t>Programs that are accessible, responsive, and impactful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559814"/>
                  </a:ext>
                </a:extLst>
              </a:tr>
              <a:tr h="912595">
                <a:tc>
                  <a:txBody>
                    <a:bodyPr/>
                    <a:lstStyle/>
                    <a:p>
                      <a:r>
                        <a:rPr lang="en-US" sz="2200" b="0"/>
                        <a:t>Programs that reflect the values and diversity of their communities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99183"/>
                  </a:ext>
                </a:extLst>
              </a:tr>
              <a:tr h="1353552">
                <a:tc>
                  <a:txBody>
                    <a:bodyPr/>
                    <a:lstStyle/>
                    <a:p>
                      <a:r>
                        <a:rPr lang="en-US" sz="2200" b="0"/>
                        <a:t>An equitable ecosystem that includes many BIPOC-led, rural, and grassroots organizations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11471"/>
                  </a:ext>
                </a:extLst>
              </a:tr>
              <a:tr h="1282566">
                <a:tc>
                  <a:txBody>
                    <a:bodyPr/>
                    <a:lstStyle/>
                    <a:p>
                      <a:r>
                        <a:rPr lang="en-US" sz="2200" b="0"/>
                        <a:t>A field that is known, recognized, and supported by community, funders, and policy makers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394414"/>
                  </a:ext>
                </a:extLst>
              </a:tr>
            </a:tbl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2873A59F-37E5-EDD5-D0B8-24CCA45FD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7800" y="117576"/>
            <a:ext cx="2594125" cy="787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What we do</a:t>
            </a:r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6A1AF8A7-25AD-ADC8-ABB1-066AB8E16ECB}"/>
              </a:ext>
            </a:extLst>
          </p:cNvPr>
          <p:cNvSpPr/>
          <p:nvPr/>
        </p:nvSpPr>
        <p:spPr>
          <a:xfrm>
            <a:off x="6212357" y="2915437"/>
            <a:ext cx="990121" cy="1593130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7">
            <a:extLst>
              <a:ext uri="{FF2B5EF4-FFF2-40B4-BE49-F238E27FC236}">
                <a16:creationId xmlns:a16="http://schemas.microsoft.com/office/drawing/2014/main" id="{40897834-6657-2F3B-B828-68C3BB37C903}"/>
              </a:ext>
            </a:extLst>
          </p:cNvPr>
          <p:cNvSpPr txBox="1">
            <a:spLocks/>
          </p:cNvSpPr>
          <p:nvPr/>
        </p:nvSpPr>
        <p:spPr>
          <a:xfrm>
            <a:off x="7462815" y="112861"/>
            <a:ext cx="3947317" cy="7874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Which leads to:</a:t>
            </a:r>
          </a:p>
        </p:txBody>
      </p:sp>
    </p:spTree>
    <p:extLst>
      <p:ext uri="{BB962C8B-B14F-4D97-AF65-F5344CB8AC3E}">
        <p14:creationId xmlns:p14="http://schemas.microsoft.com/office/powerpoint/2010/main" val="347502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E7917F4E-B167-3E4F-CA46-E7673C9696A2}"/>
              </a:ext>
            </a:extLst>
          </p:cNvPr>
          <p:cNvSpPr txBox="1"/>
          <p:nvPr/>
        </p:nvSpPr>
        <p:spPr>
          <a:xfrm>
            <a:off x="786883" y="696036"/>
            <a:ext cx="808374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spc="64">
                <a:solidFill>
                  <a:schemeClr val="accent2"/>
                </a:solidFill>
              </a:rPr>
              <a:t>Mobilizing for a Brighter Future</a:t>
            </a:r>
          </a:p>
          <a:p>
            <a:r>
              <a:rPr lang="en-US" sz="2000">
                <a:solidFill>
                  <a:schemeClr val="tx2"/>
                </a:solidFill>
                <a:latin typeface="Source Sans Pro" panose="020B0503030403020204" pitchFamily="34" charset="0"/>
              </a:rPr>
              <a:t>Closing Plenary Conversation</a:t>
            </a:r>
          </a:p>
        </p:txBody>
      </p:sp>
      <p:pic>
        <p:nvPicPr>
          <p:cNvPr id="2" name="Picture 1" descr="A close up of a person&#10;&#10;Description automatically generated">
            <a:extLst>
              <a:ext uri="{FF2B5EF4-FFF2-40B4-BE49-F238E27FC236}">
                <a16:creationId xmlns:a16="http://schemas.microsoft.com/office/drawing/2014/main" id="{D6CB90EE-BDC0-EE0C-4C7B-A54DFD65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8" y="1675711"/>
            <a:ext cx="11004788" cy="55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AC3726DD-F117-4BD0-909E-4057C0BDFCDE}"/>
              </a:ext>
            </a:extLst>
          </p:cNvPr>
          <p:cNvSpPr txBox="1"/>
          <p:nvPr/>
        </p:nvSpPr>
        <p:spPr>
          <a:xfrm>
            <a:off x="789646" y="1861814"/>
            <a:ext cx="394335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spc="64">
                <a:solidFill>
                  <a:schemeClr val="accent2"/>
                </a:solidFill>
              </a:rPr>
              <a:t>Mady Sandoval</a:t>
            </a:r>
          </a:p>
          <a:p>
            <a:endParaRPr lang="en-US" sz="2000">
              <a:solidFill>
                <a:schemeClr val="tx2"/>
              </a:solidFill>
              <a:latin typeface="Source Sans Pro"/>
              <a:ea typeface="Source Sans Pro"/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Co-Executive Director, </a:t>
            </a:r>
            <a:endParaRPr lang="en-US"/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FYRE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286E365D-28D5-4869-B666-7BB705758939}"/>
              </a:ext>
            </a:extLst>
          </p:cNvPr>
          <p:cNvGrpSpPr/>
          <p:nvPr/>
        </p:nvGrpSpPr>
        <p:grpSpPr>
          <a:xfrm>
            <a:off x="4941277" y="1175656"/>
            <a:ext cx="4466025" cy="5216129"/>
            <a:chOff x="1110351" y="2472612"/>
            <a:chExt cx="5187812" cy="3293706"/>
          </a:xfrm>
          <a:solidFill>
            <a:schemeClr val="bg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DB2E7E-D1CF-4CD4-940B-A38EAC8A57E1}"/>
                </a:ext>
              </a:extLst>
            </p:cNvPr>
            <p:cNvSpPr/>
            <p:nvPr/>
          </p:nvSpPr>
          <p:spPr>
            <a:xfrm>
              <a:off x="1110351" y="2472612"/>
              <a:ext cx="5187812" cy="3293706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FC0A82-7640-4A5A-A9DD-DED17C916AF4}"/>
                </a:ext>
              </a:extLst>
            </p:cNvPr>
            <p:cNvCxnSpPr/>
            <p:nvPr/>
          </p:nvCxnSpPr>
          <p:spPr>
            <a:xfrm>
              <a:off x="1110351" y="2565918"/>
              <a:ext cx="5057184" cy="3116425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8A7F2-47AD-FB65-8E3E-2AF6EC649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Featuring</a:t>
            </a:r>
            <a:endParaRPr lang="en-US" sz="3200">
              <a:latin typeface="+mj-lt"/>
            </a:endParaRPr>
          </a:p>
          <a:p>
            <a:endParaRPr lang="en-US" sz="3200">
              <a:latin typeface="+mj-lt"/>
            </a:endParaRPr>
          </a:p>
        </p:txBody>
      </p: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59FE71C-432D-7BCC-353C-C0A610F1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56" y="1578123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 hidden="1">
            <a:extLst>
              <a:ext uri="{FF2B5EF4-FFF2-40B4-BE49-F238E27FC236}">
                <a16:creationId xmlns:a16="http://schemas.microsoft.com/office/drawing/2014/main" id="{0F40AB6F-610E-405E-9B5A-046741F9EAE7}"/>
              </a:ext>
            </a:extLst>
          </p:cNvPr>
          <p:cNvSpPr txBox="1"/>
          <p:nvPr/>
        </p:nvSpPr>
        <p:spPr>
          <a:xfrm>
            <a:off x="665594" y="744769"/>
            <a:ext cx="47119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64">
                <a:solidFill>
                  <a:schemeClr val="accent4"/>
                </a:solidFill>
                <a:latin typeface="+mj-lt"/>
              </a:rPr>
              <a:t>Featuring</a:t>
            </a:r>
            <a:endParaRPr lang="en-US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0EB427-0E2D-183C-F2C1-9E7ED5151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Featuring</a:t>
            </a:r>
            <a:endParaRPr lang="en-US" sz="3200">
              <a:latin typeface="+mj-lt"/>
            </a:endParaRPr>
          </a:p>
          <a:p>
            <a:endParaRPr lang="en-US" sz="3200">
              <a:latin typeface="+mj-lt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AE74064-A3D4-4ADD-E2BA-D83B5C7A0825}"/>
              </a:ext>
            </a:extLst>
          </p:cNvPr>
          <p:cNvSpPr txBox="1"/>
          <p:nvPr/>
        </p:nvSpPr>
        <p:spPr>
          <a:xfrm>
            <a:off x="789646" y="1897422"/>
            <a:ext cx="394335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spc="64">
                <a:solidFill>
                  <a:schemeClr val="accent2"/>
                </a:solidFill>
              </a:rPr>
              <a:t>Katya Miltimore</a:t>
            </a:r>
          </a:p>
          <a:p>
            <a:endParaRPr lang="en-US" sz="2000">
              <a:solidFill>
                <a:schemeClr val="tx2"/>
              </a:solidFill>
              <a:latin typeface="Source Sans Pro"/>
              <a:ea typeface="Source Sans Pro"/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Executive Director,</a:t>
            </a:r>
            <a:endParaRPr lang="en-US">
              <a:solidFill>
                <a:schemeClr val="tx2"/>
              </a:solidFill>
              <a:latin typeface="Source Sans Pro"/>
              <a:ea typeface="Source Sans Pro"/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Boys &amp; Girls Clubs of Washington</a:t>
            </a: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01FB65C4-103F-4560-09C0-F2FAC4E1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11" y="1553198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 hidden="1">
            <a:extLst>
              <a:ext uri="{FF2B5EF4-FFF2-40B4-BE49-F238E27FC236}">
                <a16:creationId xmlns:a16="http://schemas.microsoft.com/office/drawing/2014/main" id="{0F40AB6F-610E-405E-9B5A-046741F9EAE7}"/>
              </a:ext>
            </a:extLst>
          </p:cNvPr>
          <p:cNvSpPr txBox="1"/>
          <p:nvPr/>
        </p:nvSpPr>
        <p:spPr>
          <a:xfrm>
            <a:off x="665594" y="744769"/>
            <a:ext cx="47119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64">
                <a:solidFill>
                  <a:schemeClr val="accent4"/>
                </a:solidFill>
                <a:latin typeface="+mj-lt"/>
              </a:rPr>
              <a:t>Featuring</a:t>
            </a:r>
            <a:endParaRPr lang="en-US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AE74064-A3D4-4ADD-E2BA-D83B5C7A0825}"/>
              </a:ext>
            </a:extLst>
          </p:cNvPr>
          <p:cNvSpPr txBox="1"/>
          <p:nvPr/>
        </p:nvSpPr>
        <p:spPr>
          <a:xfrm>
            <a:off x="789646" y="1897422"/>
            <a:ext cx="394335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spc="64">
                <a:solidFill>
                  <a:schemeClr val="accent2"/>
                </a:solidFill>
              </a:rPr>
              <a:t>Sheely 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 sz="4800" b="1" spc="64">
                <a:solidFill>
                  <a:schemeClr val="accent2"/>
                </a:solidFill>
              </a:rPr>
              <a:t>Mauck</a:t>
            </a:r>
            <a:endParaRPr lang="en-US">
              <a:solidFill>
                <a:schemeClr val="accent2"/>
              </a:solidFill>
            </a:endParaRPr>
          </a:p>
          <a:p>
            <a:endParaRPr lang="en-US" sz="2000">
              <a:solidFill>
                <a:schemeClr val="tx2"/>
              </a:solidFill>
              <a:latin typeface="Source Sans Pro"/>
              <a:ea typeface="Source Sans Pro"/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Director of Equitable Quality Improvement Systems,</a:t>
            </a:r>
            <a:endParaRPr lang="en-US">
              <a:solidFill>
                <a:schemeClr val="tx2"/>
              </a:solidFill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Forum for Youth Investment-Weikart Center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60EB427-0E2D-183C-F2C1-9E7ED5151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Featuring</a:t>
            </a:r>
            <a:endParaRPr lang="en-US" sz="3200">
              <a:latin typeface="+mj-lt"/>
            </a:endParaRPr>
          </a:p>
          <a:p>
            <a:endParaRPr lang="en-US" sz="3200">
              <a:latin typeface="+mj-lt"/>
            </a:endParaRPr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1918AFA-CDC8-A401-1007-BB68C9D7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011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AC3726DD-F117-4BD0-909E-4057C0BDFCDE}"/>
              </a:ext>
            </a:extLst>
          </p:cNvPr>
          <p:cNvSpPr txBox="1"/>
          <p:nvPr/>
        </p:nvSpPr>
        <p:spPr>
          <a:xfrm>
            <a:off x="789646" y="2338954"/>
            <a:ext cx="394335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spc="64">
                <a:solidFill>
                  <a:schemeClr val="accent2"/>
                </a:solidFill>
              </a:rPr>
              <a:t>Hikma </a:t>
            </a:r>
            <a:endParaRPr lang="en-US" sz="4800" b="1" spc="64" err="1">
              <a:solidFill>
                <a:schemeClr val="accent2"/>
              </a:solidFill>
            </a:endParaRPr>
          </a:p>
          <a:p>
            <a:r>
              <a:rPr lang="en-US" sz="4800" b="1" spc="64" err="1">
                <a:solidFill>
                  <a:schemeClr val="accent2"/>
                </a:solidFill>
              </a:rPr>
              <a:t>Sherka</a:t>
            </a:r>
            <a:endParaRPr lang="en-US" sz="4800" b="1" spc="64" err="1">
              <a:solidFill>
                <a:schemeClr val="accent2"/>
              </a:solidFill>
              <a:ea typeface="Source Sans Pro"/>
            </a:endParaRPr>
          </a:p>
          <a:p>
            <a:endParaRPr lang="en-US" sz="2000">
              <a:solidFill>
                <a:schemeClr val="tx2"/>
              </a:solidFill>
              <a:latin typeface="Source Sans Pro"/>
              <a:ea typeface="Source Sans Pro"/>
            </a:endParaRPr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Director of Youth Engagement, </a:t>
            </a:r>
            <a:endParaRPr lang="en-US"/>
          </a:p>
          <a:p>
            <a:r>
              <a:rPr lang="en-US" sz="2000">
                <a:solidFill>
                  <a:schemeClr val="tx2"/>
                </a:solidFill>
                <a:latin typeface="Source Sans Pro"/>
                <a:ea typeface="Source Sans Pro"/>
              </a:rPr>
              <a:t>Every Hour Count</a:t>
            </a:r>
          </a:p>
        </p:txBody>
      </p:sp>
      <p:grpSp>
        <p:nvGrpSpPr>
          <p:cNvPr id="10" name="Group 9" hidden="1">
            <a:extLst>
              <a:ext uri="{FF2B5EF4-FFF2-40B4-BE49-F238E27FC236}">
                <a16:creationId xmlns:a16="http://schemas.microsoft.com/office/drawing/2014/main" id="{286E365D-28D5-4869-B666-7BB705758939}"/>
              </a:ext>
            </a:extLst>
          </p:cNvPr>
          <p:cNvGrpSpPr/>
          <p:nvPr/>
        </p:nvGrpSpPr>
        <p:grpSpPr>
          <a:xfrm>
            <a:off x="4941277" y="1175656"/>
            <a:ext cx="4466025" cy="5216129"/>
            <a:chOff x="1110351" y="2472612"/>
            <a:chExt cx="5187812" cy="3293706"/>
          </a:xfrm>
          <a:solidFill>
            <a:schemeClr val="bg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DB2E7E-D1CF-4CD4-940B-A38EAC8A57E1}"/>
                </a:ext>
              </a:extLst>
            </p:cNvPr>
            <p:cNvSpPr/>
            <p:nvPr/>
          </p:nvSpPr>
          <p:spPr>
            <a:xfrm>
              <a:off x="1110351" y="2472612"/>
              <a:ext cx="5187812" cy="3293706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</a:schemeClr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FC0A82-7640-4A5A-A9DD-DED17C916AF4}"/>
                </a:ext>
              </a:extLst>
            </p:cNvPr>
            <p:cNvCxnSpPr/>
            <p:nvPr/>
          </p:nvCxnSpPr>
          <p:spPr>
            <a:xfrm>
              <a:off x="1110351" y="2565918"/>
              <a:ext cx="5057184" cy="3116425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8A7F2-47AD-FB65-8E3E-2AF6EC649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Featuring</a:t>
            </a:r>
            <a:endParaRPr lang="en-US" sz="3200">
              <a:latin typeface="+mj-lt"/>
            </a:endParaRPr>
          </a:p>
          <a:p>
            <a:endParaRPr lang="en-US" sz="3200">
              <a:latin typeface="+mj-lt"/>
            </a:endParaRPr>
          </a:p>
        </p:txBody>
      </p:sp>
      <p:pic>
        <p:nvPicPr>
          <p:cNvPr id="2" name="Picture 1" descr="A person wearing a red head scarf&#10;&#10;Description automatically generated">
            <a:extLst>
              <a:ext uri="{FF2B5EF4-FFF2-40B4-BE49-F238E27FC236}">
                <a16:creationId xmlns:a16="http://schemas.microsoft.com/office/drawing/2014/main" id="{5E589E06-AD03-1FAD-FB1D-95E7EB73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241" y="158526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2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orange letters&#10;&#10;Description automatically generated" hidden="1">
            <a:extLst>
              <a:ext uri="{FF2B5EF4-FFF2-40B4-BE49-F238E27FC236}">
                <a16:creationId xmlns:a16="http://schemas.microsoft.com/office/drawing/2014/main" id="{D8B26B34-AEAC-D7E2-93C4-9E71FBD0F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" y="1379840"/>
            <a:ext cx="10280161" cy="2261636"/>
          </a:xfrm>
          <a:prstGeom prst="rect">
            <a:avLst/>
          </a:prstGeom>
        </p:spPr>
      </p:pic>
      <p:pic>
        <p:nvPicPr>
          <p:cNvPr id="30" name="Picture 29" descr="A black background with white text&#10;&#10;Description automatically generated" hidden="1">
            <a:extLst>
              <a:ext uri="{FF2B5EF4-FFF2-40B4-BE49-F238E27FC236}">
                <a16:creationId xmlns:a16="http://schemas.microsoft.com/office/drawing/2014/main" id="{C006E57D-5086-1795-BDD9-5DCF8279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6" y="1443790"/>
            <a:ext cx="11302028" cy="2486446"/>
          </a:xfrm>
          <a:prstGeom prst="rect">
            <a:avLst/>
          </a:prstGeom>
        </p:spPr>
      </p:pic>
      <p:pic>
        <p:nvPicPr>
          <p:cNvPr id="3" name="Picture 2" descr="A black and white sign with white text&#10;&#10;Description automatically generated" hidden="1">
            <a:extLst>
              <a:ext uri="{FF2B5EF4-FFF2-40B4-BE49-F238E27FC236}">
                <a16:creationId xmlns:a16="http://schemas.microsoft.com/office/drawing/2014/main" id="{18B4B2AA-1D86-4566-DE6F-3867A27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9" y="592510"/>
            <a:ext cx="4413954" cy="4925973"/>
          </a:xfrm>
          <a:prstGeom prst="rect">
            <a:avLst/>
          </a:prstGeom>
        </p:spPr>
      </p:pic>
      <p:pic>
        <p:nvPicPr>
          <p:cNvPr id="6" name="Picture 5" descr="A black and orange text on a black background&#10;&#10;Description automatically generated" hidden="1">
            <a:extLst>
              <a:ext uri="{FF2B5EF4-FFF2-40B4-BE49-F238E27FC236}">
                <a16:creationId xmlns:a16="http://schemas.microsoft.com/office/drawing/2014/main" id="{0A0E910A-9D60-34D4-B88A-6E4F2C6DC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592512"/>
            <a:ext cx="4413954" cy="49259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7DBAEA-940D-7A4B-A627-56A7016E6E2D}"/>
              </a:ext>
            </a:extLst>
          </p:cNvPr>
          <p:cNvGrpSpPr/>
          <p:nvPr/>
        </p:nvGrpSpPr>
        <p:grpSpPr>
          <a:xfrm>
            <a:off x="444990" y="1283587"/>
            <a:ext cx="10093486" cy="2742981"/>
            <a:chOff x="444988" y="732140"/>
            <a:chExt cx="7400199" cy="20110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275731-EFD7-A71E-1E71-2318A9C87A1C}"/>
                </a:ext>
              </a:extLst>
            </p:cNvPr>
            <p:cNvGrpSpPr/>
            <p:nvPr/>
          </p:nvGrpSpPr>
          <p:grpSpPr>
            <a:xfrm>
              <a:off x="444988" y="732140"/>
              <a:ext cx="7400199" cy="2011060"/>
              <a:chOff x="444988" y="732140"/>
              <a:chExt cx="7400199" cy="2011060"/>
            </a:xfrm>
          </p:grpSpPr>
          <p:pic>
            <p:nvPicPr>
              <p:cNvPr id="10" name="Picture 9" descr="A black background with orange letters&#10;&#10;Description automatically generated">
                <a:extLst>
                  <a:ext uri="{FF2B5EF4-FFF2-40B4-BE49-F238E27FC236}">
                    <a16:creationId xmlns:a16="http://schemas.microsoft.com/office/drawing/2014/main" id="{4B85215C-8608-2718-A97D-E7AC416D8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988" y="732140"/>
                <a:ext cx="7375179" cy="1622540"/>
              </a:xfrm>
              <a:prstGeom prst="rect">
                <a:avLst/>
              </a:prstGeom>
            </p:spPr>
          </p:pic>
          <p:pic>
            <p:nvPicPr>
              <p:cNvPr id="11" name="Picture 10" descr="A black background with orange letters&#10;&#10;Description automatically generated">
                <a:extLst>
                  <a:ext uri="{FF2B5EF4-FFF2-40B4-BE49-F238E27FC236}">
                    <a16:creationId xmlns:a16="http://schemas.microsoft.com/office/drawing/2014/main" id="{C81CE0CE-8F0E-2576-D885-D69C18A00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1836" y="2237278"/>
                <a:ext cx="3513351" cy="505922"/>
              </a:xfrm>
              <a:prstGeom prst="rect">
                <a:avLst/>
              </a:prstGeom>
            </p:spPr>
          </p:pic>
        </p:grpSp>
        <p:pic>
          <p:nvPicPr>
            <p:cNvPr id="9" name="Picture 8" descr="A blue letters on a black background&#10;&#10;Description automatically generated">
              <a:extLst>
                <a:ext uri="{FF2B5EF4-FFF2-40B4-BE49-F238E27FC236}">
                  <a16:creationId xmlns:a16="http://schemas.microsoft.com/office/drawing/2014/main" id="{D08BE581-9247-6B05-E5C4-A1FA27ABC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581" y="1011198"/>
              <a:ext cx="2224586" cy="418222"/>
            </a:xfrm>
            <a:prstGeom prst="rect">
              <a:avLst/>
            </a:prstGeom>
          </p:spPr>
        </p:pic>
      </p:grpSp>
      <p:pic>
        <p:nvPicPr>
          <p:cNvPr id="12" name="Picture 11" descr="A yellow and orange circles with red lines&#10;&#10;Description automatically generated">
            <a:extLst>
              <a:ext uri="{FF2B5EF4-FFF2-40B4-BE49-F238E27FC236}">
                <a16:creationId xmlns:a16="http://schemas.microsoft.com/office/drawing/2014/main" id="{B49D1E23-9A1F-681B-7923-1999C45E2C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1945274" cy="20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05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Our Vision</vt:lpstr>
      <vt:lpstr>What we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Youth Development Strategy Table</vt:lpstr>
      <vt:lpstr>Legislative Agenda</vt:lpstr>
      <vt:lpstr>Why This Is Urgent</vt:lpstr>
      <vt:lpstr>PowerPoint Presentation</vt:lpstr>
      <vt:lpstr>Join us and take action!</vt:lpstr>
      <vt:lpstr>Thank You to Our Amazing Bridge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</cp:revision>
  <dcterms:created xsi:type="dcterms:W3CDTF">2023-11-17T20:18:39Z</dcterms:created>
  <dcterms:modified xsi:type="dcterms:W3CDTF">2023-11-17T20:25:16Z</dcterms:modified>
</cp:coreProperties>
</file>