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4" r:id="rId4"/>
    <p:sldMasterId id="2147484176" r:id="rId5"/>
  </p:sldMasterIdLst>
  <p:notesMasterIdLst>
    <p:notesMasterId r:id="rId27"/>
  </p:notesMasterIdLst>
  <p:sldIdLst>
    <p:sldId id="276" r:id="rId6"/>
    <p:sldId id="272" r:id="rId7"/>
    <p:sldId id="275" r:id="rId8"/>
    <p:sldId id="274" r:id="rId9"/>
    <p:sldId id="319" r:id="rId10"/>
    <p:sldId id="299" r:id="rId11"/>
    <p:sldId id="300" r:id="rId12"/>
    <p:sldId id="301" r:id="rId13"/>
    <p:sldId id="307" r:id="rId14"/>
    <p:sldId id="318" r:id="rId15"/>
    <p:sldId id="320" r:id="rId16"/>
    <p:sldId id="322" r:id="rId17"/>
    <p:sldId id="314" r:id="rId18"/>
    <p:sldId id="317" r:id="rId19"/>
    <p:sldId id="316" r:id="rId20"/>
    <p:sldId id="311" r:id="rId21"/>
    <p:sldId id="312" r:id="rId22"/>
    <p:sldId id="310" r:id="rId23"/>
    <p:sldId id="308" r:id="rId24"/>
    <p:sldId id="296" r:id="rId25"/>
    <p:sldId id="323"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Arias" initials="AA" lastIdx="4" clrIdx="0"/>
  <p:cmAuthor id="2" name="Kelly Riffer" initials="KR" lastIdx="2" clrIdx="1">
    <p:extLst>
      <p:ext uri="{19B8F6BF-5375-455C-9EA6-DF929625EA0E}">
        <p15:presenceInfo xmlns:p15="http://schemas.microsoft.com/office/powerpoint/2012/main" userId="S::kriffer@schoolsoutwashington.org::627c9bb8-74cf-4a98-a815-848d42212d5e" providerId="AD"/>
      </p:ext>
    </p:extLst>
  </p:cmAuthor>
  <p:cmAuthor id="3" name="Lex Gavin" initials="LG" lastIdx="1" clrIdx="2">
    <p:extLst>
      <p:ext uri="{19B8F6BF-5375-455C-9EA6-DF929625EA0E}">
        <p15:presenceInfo xmlns:p15="http://schemas.microsoft.com/office/powerpoint/2012/main" userId="S::LGavin@schoolsoutwashington.org::a72d754c-5a0a-46ca-adca-061fce597e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9BA00-A436-4C6F-8175-8223EE1D4DD5}" v="15" dt="2021-09-29T19:48:39.443"/>
    <p1510:client id="{38017E98-BD94-C234-14BC-17C8DE218741}" v="186" dt="2022-09-27T17:50:22.153"/>
    <p1510:client id="{3DC7B954-1AB4-57C0-51D3-EF354F6B414A}" v="827" dt="2022-09-23T23:52:10.250"/>
    <p1510:client id="{46B9EB4D-AB38-555C-6B1D-7F535E66DCF1}" v="13" dt="2023-08-30T22:00:58.181"/>
    <p1510:client id="{5C887681-3930-5161-9597-CCAC27D8492D}" v="9" dt="2022-11-09T00:20:44.566"/>
    <p1510:client id="{68A65629-A7D1-D45E-ADD4-B5E349A2D378}" v="27" dt="2023-09-22T18:58:25.332"/>
    <p1510:client id="{78B525DD-DB29-1C1B-3B4B-9659A85819DE}" v="6" dt="2023-09-15T22:53:51.556"/>
    <p1510:client id="{A2DF9C1B-785B-2F12-4B3D-6B1369EB82C5}" v="6" dt="2021-09-28T19:52:42.499"/>
    <p1510:client id="{D33A22AB-EA31-4F60-11C3-9DAD11234051}" v="16" dt="2022-09-27T19:13:08.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9C8D615-B2C9-44B1-A123-2C291CF31D9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415F33C-B738-488C-BF06-601A725B0365}">
      <dgm:prSet/>
      <dgm:spPr/>
      <dgm:t>
        <a:bodyPr/>
        <a:lstStyle/>
        <a:p>
          <a:r>
            <a:rPr lang="en-US">
              <a:latin typeface="Gill Sans MT"/>
            </a:rPr>
            <a:t>Identify</a:t>
          </a:r>
          <a:endParaRPr lang="en-US"/>
        </a:p>
      </dgm:t>
    </dgm:pt>
    <dgm:pt modelId="{21D1A5A5-5684-422B-8A06-E74A886B4F65}" type="parTrans" cxnId="{13424887-0C25-4B2B-88D8-9DB9D342BEB3}">
      <dgm:prSet/>
      <dgm:spPr/>
      <dgm:t>
        <a:bodyPr/>
        <a:lstStyle/>
        <a:p>
          <a:endParaRPr lang="en-US"/>
        </a:p>
      </dgm:t>
    </dgm:pt>
    <dgm:pt modelId="{F2E52A83-0B5A-44A0-B9F5-69A943688D77}" type="sibTrans" cxnId="{13424887-0C25-4B2B-88D8-9DB9D342BEB3}">
      <dgm:prSet/>
      <dgm:spPr/>
      <dgm:t>
        <a:bodyPr/>
        <a:lstStyle/>
        <a:p>
          <a:endParaRPr lang="en-US"/>
        </a:p>
      </dgm:t>
    </dgm:pt>
    <dgm:pt modelId="{0970AAA6-586B-4E8A-8509-F541E50FBBE6}">
      <dgm:prSet/>
      <dgm:spPr/>
      <dgm:t>
        <a:bodyPr/>
        <a:lstStyle/>
        <a:p>
          <a:pPr rtl="0"/>
          <a:r>
            <a:rPr lang="en-US">
              <a:latin typeface="Gill Sans MT"/>
            </a:rPr>
            <a:t>Identify</a:t>
          </a:r>
          <a:r>
            <a:rPr lang="en-US"/>
            <a:t> the relationships that exist within Partnership Ecosystems and actions </a:t>
          </a:r>
          <a:r>
            <a:rPr lang="en-US">
              <a:latin typeface="Gill Sans MT"/>
            </a:rPr>
            <a:t>to support those relationships</a:t>
          </a:r>
          <a:endParaRPr lang="en-US"/>
        </a:p>
      </dgm:t>
    </dgm:pt>
    <dgm:pt modelId="{446BBBE6-6FEF-40ED-A2B1-022417C7FE42}" type="parTrans" cxnId="{5A410224-1523-44C1-AEF1-0BA935317B4D}">
      <dgm:prSet/>
      <dgm:spPr/>
      <dgm:t>
        <a:bodyPr/>
        <a:lstStyle/>
        <a:p>
          <a:endParaRPr lang="en-US"/>
        </a:p>
      </dgm:t>
    </dgm:pt>
    <dgm:pt modelId="{BAA99E89-F519-4BCA-BD8C-74709CDDD879}" type="sibTrans" cxnId="{5A410224-1523-44C1-AEF1-0BA935317B4D}">
      <dgm:prSet/>
      <dgm:spPr/>
      <dgm:t>
        <a:bodyPr/>
        <a:lstStyle/>
        <a:p>
          <a:endParaRPr lang="en-US"/>
        </a:p>
      </dgm:t>
    </dgm:pt>
    <dgm:pt modelId="{3DC2FD11-64E3-4920-B86D-B38602728F2C}">
      <dgm:prSet/>
      <dgm:spPr/>
      <dgm:t>
        <a:bodyPr/>
        <a:lstStyle/>
        <a:p>
          <a:r>
            <a:rPr lang="en-US">
              <a:latin typeface="Gill Sans MT"/>
            </a:rPr>
            <a:t>Identify</a:t>
          </a:r>
          <a:endParaRPr lang="en-US"/>
        </a:p>
      </dgm:t>
    </dgm:pt>
    <dgm:pt modelId="{E9FBA730-B103-4549-A7D3-74D92015EFCA}" type="parTrans" cxnId="{0E5C6D39-9829-46CA-90BC-C3377577F452}">
      <dgm:prSet/>
      <dgm:spPr/>
      <dgm:t>
        <a:bodyPr/>
        <a:lstStyle/>
        <a:p>
          <a:endParaRPr lang="en-US"/>
        </a:p>
      </dgm:t>
    </dgm:pt>
    <dgm:pt modelId="{0C5A9D00-83C0-4730-822C-6B31AD210D25}" type="sibTrans" cxnId="{0E5C6D39-9829-46CA-90BC-C3377577F452}">
      <dgm:prSet/>
      <dgm:spPr/>
      <dgm:t>
        <a:bodyPr/>
        <a:lstStyle/>
        <a:p>
          <a:endParaRPr lang="en-US"/>
        </a:p>
      </dgm:t>
    </dgm:pt>
    <dgm:pt modelId="{44BA6BBD-6952-4334-A8F3-556F8B1C2819}">
      <dgm:prSet/>
      <dgm:spPr/>
      <dgm:t>
        <a:bodyPr/>
        <a:lstStyle/>
        <a:p>
          <a:pPr rtl="0"/>
          <a:r>
            <a:rPr lang="en-US">
              <a:latin typeface="Gill Sans MT"/>
            </a:rPr>
            <a:t>Identify</a:t>
          </a:r>
          <a:r>
            <a:rPr lang="en-US"/>
            <a:t> strategies for building and managing relationships with people and </a:t>
          </a:r>
          <a:r>
            <a:rPr lang="en-US">
              <a:latin typeface="Gill Sans MT"/>
            </a:rPr>
            <a:t>organizations</a:t>
          </a:r>
          <a:endParaRPr lang="en-US"/>
        </a:p>
      </dgm:t>
    </dgm:pt>
    <dgm:pt modelId="{FFB1047A-FA3F-4DD5-B71F-B08BD4BDAE31}" type="parTrans" cxnId="{01C7A87D-5802-4E6F-8C9E-07E234A369F8}">
      <dgm:prSet/>
      <dgm:spPr/>
      <dgm:t>
        <a:bodyPr/>
        <a:lstStyle/>
        <a:p>
          <a:endParaRPr lang="en-US"/>
        </a:p>
      </dgm:t>
    </dgm:pt>
    <dgm:pt modelId="{5DA1E2C5-50FE-4420-ADA1-028565A55526}" type="sibTrans" cxnId="{01C7A87D-5802-4E6F-8C9E-07E234A369F8}">
      <dgm:prSet/>
      <dgm:spPr/>
      <dgm:t>
        <a:bodyPr/>
        <a:lstStyle/>
        <a:p>
          <a:endParaRPr lang="en-US"/>
        </a:p>
      </dgm:t>
    </dgm:pt>
    <dgm:pt modelId="{51D954E1-B566-4734-99A0-0CD1F35D4C71}">
      <dgm:prSet phldr="0"/>
      <dgm:spPr/>
      <dgm:t>
        <a:bodyPr/>
        <a:lstStyle/>
        <a:p>
          <a:pPr rtl="0"/>
          <a:r>
            <a:rPr lang="en-US">
              <a:latin typeface="Gill Sans MT"/>
            </a:rPr>
            <a:t>Learn</a:t>
          </a:r>
          <a:r>
            <a:rPr lang="en-US"/>
            <a:t> different models of partnership </a:t>
          </a:r>
          <a:endParaRPr lang="en-US">
            <a:latin typeface="Gill Sans MT"/>
          </a:endParaRPr>
        </a:p>
      </dgm:t>
    </dgm:pt>
    <dgm:pt modelId="{50806E3B-4BDB-4DF5-BDBC-C9C98116AFC1}" type="parTrans" cxnId="{1C5649E8-AB05-45FD-83D9-B17521373975}">
      <dgm:prSet/>
      <dgm:spPr/>
    </dgm:pt>
    <dgm:pt modelId="{BEC74C9D-94AF-4940-9337-E661077B3260}" type="sibTrans" cxnId="{1C5649E8-AB05-45FD-83D9-B17521373975}">
      <dgm:prSet/>
      <dgm:spPr/>
    </dgm:pt>
    <dgm:pt modelId="{664A3C02-AA4A-4E5B-8D54-1233B73BEF8C}">
      <dgm:prSet phldr="0"/>
      <dgm:spPr/>
      <dgm:t>
        <a:bodyPr/>
        <a:lstStyle/>
        <a:p>
          <a:pPr rtl="0"/>
          <a:r>
            <a:rPr lang="en-US">
              <a:latin typeface="Gill Sans MT"/>
            </a:rPr>
            <a:t>Learn</a:t>
          </a:r>
        </a:p>
      </dgm:t>
    </dgm:pt>
    <dgm:pt modelId="{CF1C8BED-290F-461B-95EC-26A6EB269F9A}" type="parTrans" cxnId="{01FA6ECE-B612-4210-BDE3-7355E7B2772B}">
      <dgm:prSet/>
      <dgm:spPr/>
    </dgm:pt>
    <dgm:pt modelId="{97F25085-F339-4FD5-89B0-C621A6FB5A74}" type="sibTrans" cxnId="{01FA6ECE-B612-4210-BDE3-7355E7B2772B}">
      <dgm:prSet/>
      <dgm:spPr/>
    </dgm:pt>
    <dgm:pt modelId="{C8AF3D33-E7FA-4028-85C0-A5DDD8560DE6}">
      <dgm:prSet phldr="0"/>
      <dgm:spPr/>
      <dgm:t>
        <a:bodyPr/>
        <a:lstStyle/>
        <a:p>
          <a:r>
            <a:rPr lang="en-US">
              <a:latin typeface="Gill Sans MT"/>
            </a:rPr>
            <a:t>Assess</a:t>
          </a:r>
        </a:p>
      </dgm:t>
    </dgm:pt>
    <dgm:pt modelId="{98AB939F-78D7-4F04-BF7D-62FA93A4F248}" type="parTrans" cxnId="{9CBB747D-1A2B-4C00-B557-BD62C5A68AC1}">
      <dgm:prSet/>
      <dgm:spPr/>
    </dgm:pt>
    <dgm:pt modelId="{AB9ED83F-66F6-40B0-980A-AB4A7C471229}" type="sibTrans" cxnId="{9CBB747D-1A2B-4C00-B557-BD62C5A68AC1}">
      <dgm:prSet/>
      <dgm:spPr/>
    </dgm:pt>
    <dgm:pt modelId="{406A4DD7-B26F-47D3-AC10-1A322162BEE2}">
      <dgm:prSet phldr="0"/>
      <dgm:spPr/>
      <dgm:t>
        <a:bodyPr/>
        <a:lstStyle/>
        <a:p>
          <a:pPr rtl="0"/>
          <a:r>
            <a:rPr lang="en-US">
              <a:latin typeface="Gill Sans MT"/>
            </a:rPr>
            <a:t>Assess what type of partnership they are in or striving for</a:t>
          </a:r>
        </a:p>
      </dgm:t>
    </dgm:pt>
    <dgm:pt modelId="{78285ACC-E7D8-4066-AC35-DBBF51C144B6}" type="parTrans" cxnId="{247446E5-9E05-4797-B7CD-1FBC8CA134A5}">
      <dgm:prSet/>
      <dgm:spPr/>
    </dgm:pt>
    <dgm:pt modelId="{C4BDC886-03A9-4146-80A7-3D3E93796B42}" type="sibTrans" cxnId="{247446E5-9E05-4797-B7CD-1FBC8CA134A5}">
      <dgm:prSet/>
      <dgm:spPr/>
    </dgm:pt>
    <dgm:pt modelId="{B6E06ABF-AAAB-43CE-837F-4631550134A7}" type="pres">
      <dgm:prSet presAssocID="{89C8D615-B2C9-44B1-A123-2C291CF31D92}" presName="Name0" presStyleCnt="0">
        <dgm:presLayoutVars>
          <dgm:dir/>
          <dgm:animLvl val="lvl"/>
          <dgm:resizeHandles val="exact"/>
        </dgm:presLayoutVars>
      </dgm:prSet>
      <dgm:spPr/>
    </dgm:pt>
    <dgm:pt modelId="{D48766F2-2545-47B5-9BE6-52E9437AA5E2}" type="pres">
      <dgm:prSet presAssocID="{D415F33C-B738-488C-BF06-601A725B0365}" presName="linNode" presStyleCnt="0"/>
      <dgm:spPr/>
    </dgm:pt>
    <dgm:pt modelId="{1D349BBB-DC45-47D9-AB6E-FBE75BB573AC}" type="pres">
      <dgm:prSet presAssocID="{D415F33C-B738-488C-BF06-601A725B0365}" presName="parentText" presStyleLbl="node1" presStyleIdx="0" presStyleCnt="4">
        <dgm:presLayoutVars>
          <dgm:chMax val="1"/>
          <dgm:bulletEnabled val="1"/>
        </dgm:presLayoutVars>
      </dgm:prSet>
      <dgm:spPr/>
    </dgm:pt>
    <dgm:pt modelId="{C3E32906-53BA-47B6-ADFB-5193D6159201}" type="pres">
      <dgm:prSet presAssocID="{D415F33C-B738-488C-BF06-601A725B0365}" presName="descendantText" presStyleLbl="alignAccFollowNode1" presStyleIdx="0" presStyleCnt="4">
        <dgm:presLayoutVars>
          <dgm:bulletEnabled val="1"/>
        </dgm:presLayoutVars>
      </dgm:prSet>
      <dgm:spPr/>
    </dgm:pt>
    <dgm:pt modelId="{C249D8F2-4D2C-4ADB-94B9-79760781B060}" type="pres">
      <dgm:prSet presAssocID="{F2E52A83-0B5A-44A0-B9F5-69A943688D77}" presName="sp" presStyleCnt="0"/>
      <dgm:spPr/>
    </dgm:pt>
    <dgm:pt modelId="{F389AA52-21AB-4BA6-8673-12173D663EE9}" type="pres">
      <dgm:prSet presAssocID="{3DC2FD11-64E3-4920-B86D-B38602728F2C}" presName="linNode" presStyleCnt="0"/>
      <dgm:spPr/>
    </dgm:pt>
    <dgm:pt modelId="{9F1D3256-340D-4D26-82C5-0A301F8DE614}" type="pres">
      <dgm:prSet presAssocID="{3DC2FD11-64E3-4920-B86D-B38602728F2C}" presName="parentText" presStyleLbl="node1" presStyleIdx="1" presStyleCnt="4">
        <dgm:presLayoutVars>
          <dgm:chMax val="1"/>
          <dgm:bulletEnabled val="1"/>
        </dgm:presLayoutVars>
      </dgm:prSet>
      <dgm:spPr/>
    </dgm:pt>
    <dgm:pt modelId="{E52C97D1-9CF6-43AE-B668-777EB2B95FA6}" type="pres">
      <dgm:prSet presAssocID="{3DC2FD11-64E3-4920-B86D-B38602728F2C}" presName="descendantText" presStyleLbl="alignAccFollowNode1" presStyleIdx="1" presStyleCnt="4">
        <dgm:presLayoutVars>
          <dgm:bulletEnabled val="1"/>
        </dgm:presLayoutVars>
      </dgm:prSet>
      <dgm:spPr/>
    </dgm:pt>
    <dgm:pt modelId="{630A305A-37EC-43C0-B868-A8F6568D608F}" type="pres">
      <dgm:prSet presAssocID="{0C5A9D00-83C0-4730-822C-6B31AD210D25}" presName="sp" presStyleCnt="0"/>
      <dgm:spPr/>
    </dgm:pt>
    <dgm:pt modelId="{99E7D24C-4E72-4AE2-A11A-FC04B0AB1D6D}" type="pres">
      <dgm:prSet presAssocID="{664A3C02-AA4A-4E5B-8D54-1233B73BEF8C}" presName="linNode" presStyleCnt="0"/>
      <dgm:spPr/>
    </dgm:pt>
    <dgm:pt modelId="{BA5BDE1F-0695-4AE3-9ED3-AC16AFE68F96}" type="pres">
      <dgm:prSet presAssocID="{664A3C02-AA4A-4E5B-8D54-1233B73BEF8C}" presName="parentText" presStyleLbl="node1" presStyleIdx="2" presStyleCnt="4">
        <dgm:presLayoutVars>
          <dgm:chMax val="1"/>
          <dgm:bulletEnabled val="1"/>
        </dgm:presLayoutVars>
      </dgm:prSet>
      <dgm:spPr/>
    </dgm:pt>
    <dgm:pt modelId="{E86F20A1-A55C-4219-B838-116742821F72}" type="pres">
      <dgm:prSet presAssocID="{664A3C02-AA4A-4E5B-8D54-1233B73BEF8C}" presName="descendantText" presStyleLbl="alignAccFollowNode1" presStyleIdx="2" presStyleCnt="4">
        <dgm:presLayoutVars>
          <dgm:bulletEnabled val="1"/>
        </dgm:presLayoutVars>
      </dgm:prSet>
      <dgm:spPr/>
    </dgm:pt>
    <dgm:pt modelId="{E12268FF-08F0-4097-9D75-081A656B3D3B}" type="pres">
      <dgm:prSet presAssocID="{97F25085-F339-4FD5-89B0-C621A6FB5A74}" presName="sp" presStyleCnt="0"/>
      <dgm:spPr/>
    </dgm:pt>
    <dgm:pt modelId="{BAD6D062-27E9-4A03-892A-A287FC5BA8B4}" type="pres">
      <dgm:prSet presAssocID="{C8AF3D33-E7FA-4028-85C0-A5DDD8560DE6}" presName="linNode" presStyleCnt="0"/>
      <dgm:spPr/>
    </dgm:pt>
    <dgm:pt modelId="{49F4D905-7D28-4D0C-94FC-9D71672F3A26}" type="pres">
      <dgm:prSet presAssocID="{C8AF3D33-E7FA-4028-85C0-A5DDD8560DE6}" presName="parentText" presStyleLbl="node1" presStyleIdx="3" presStyleCnt="4">
        <dgm:presLayoutVars>
          <dgm:chMax val="1"/>
          <dgm:bulletEnabled val="1"/>
        </dgm:presLayoutVars>
      </dgm:prSet>
      <dgm:spPr/>
    </dgm:pt>
    <dgm:pt modelId="{7D0ED7CE-CA9F-49CF-B737-B97136315860}" type="pres">
      <dgm:prSet presAssocID="{C8AF3D33-E7FA-4028-85C0-A5DDD8560DE6}" presName="descendantText" presStyleLbl="alignAccFollowNode1" presStyleIdx="3" presStyleCnt="4">
        <dgm:presLayoutVars>
          <dgm:bulletEnabled val="1"/>
        </dgm:presLayoutVars>
      </dgm:prSet>
      <dgm:spPr/>
    </dgm:pt>
  </dgm:ptLst>
  <dgm:cxnLst>
    <dgm:cxn modelId="{5A410224-1523-44C1-AEF1-0BA935317B4D}" srcId="{D415F33C-B738-488C-BF06-601A725B0365}" destId="{0970AAA6-586B-4E8A-8509-F541E50FBBE6}" srcOrd="0" destOrd="0" parTransId="{446BBBE6-6FEF-40ED-A2B1-022417C7FE42}" sibTransId="{BAA99E89-F519-4BCA-BD8C-74709CDDD879}"/>
    <dgm:cxn modelId="{A02C7333-1EA1-4C17-81E8-FEACD4C6C650}" type="presOf" srcId="{89C8D615-B2C9-44B1-A123-2C291CF31D92}" destId="{B6E06ABF-AAAB-43CE-837F-4631550134A7}" srcOrd="0" destOrd="0" presId="urn:microsoft.com/office/officeart/2005/8/layout/vList5"/>
    <dgm:cxn modelId="{0E5C6D39-9829-46CA-90BC-C3377577F452}" srcId="{89C8D615-B2C9-44B1-A123-2C291CF31D92}" destId="{3DC2FD11-64E3-4920-B86D-B38602728F2C}" srcOrd="1" destOrd="0" parTransId="{E9FBA730-B103-4549-A7D3-74D92015EFCA}" sibTransId="{0C5A9D00-83C0-4730-822C-6B31AD210D25}"/>
    <dgm:cxn modelId="{7E9CD53A-2DC9-4407-9CDB-CCDBD10029A1}" type="presOf" srcId="{0970AAA6-586B-4E8A-8509-F541E50FBBE6}" destId="{C3E32906-53BA-47B6-ADFB-5193D6159201}" srcOrd="0" destOrd="0" presId="urn:microsoft.com/office/officeart/2005/8/layout/vList5"/>
    <dgm:cxn modelId="{82960344-DBFC-42EC-A792-3286F707F602}" type="presOf" srcId="{D415F33C-B738-488C-BF06-601A725B0365}" destId="{1D349BBB-DC45-47D9-AB6E-FBE75BB573AC}" srcOrd="0" destOrd="0" presId="urn:microsoft.com/office/officeart/2005/8/layout/vList5"/>
    <dgm:cxn modelId="{AF438B4C-7029-419F-A85F-5784C3C43AE1}" type="presOf" srcId="{664A3C02-AA4A-4E5B-8D54-1233B73BEF8C}" destId="{BA5BDE1F-0695-4AE3-9ED3-AC16AFE68F96}" srcOrd="0" destOrd="0" presId="urn:microsoft.com/office/officeart/2005/8/layout/vList5"/>
    <dgm:cxn modelId="{96696772-3972-474A-837C-4E479C286AE8}" type="presOf" srcId="{44BA6BBD-6952-4334-A8F3-556F8B1C2819}" destId="{E52C97D1-9CF6-43AE-B668-777EB2B95FA6}" srcOrd="0" destOrd="0" presId="urn:microsoft.com/office/officeart/2005/8/layout/vList5"/>
    <dgm:cxn modelId="{4A2EAA7A-87BD-4292-ABB2-2935C93960CE}" type="presOf" srcId="{C8AF3D33-E7FA-4028-85C0-A5DDD8560DE6}" destId="{49F4D905-7D28-4D0C-94FC-9D71672F3A26}" srcOrd="0" destOrd="0" presId="urn:microsoft.com/office/officeart/2005/8/layout/vList5"/>
    <dgm:cxn modelId="{9CBB747D-1A2B-4C00-B557-BD62C5A68AC1}" srcId="{89C8D615-B2C9-44B1-A123-2C291CF31D92}" destId="{C8AF3D33-E7FA-4028-85C0-A5DDD8560DE6}" srcOrd="3" destOrd="0" parTransId="{98AB939F-78D7-4F04-BF7D-62FA93A4F248}" sibTransId="{AB9ED83F-66F6-40B0-980A-AB4A7C471229}"/>
    <dgm:cxn modelId="{01C7A87D-5802-4E6F-8C9E-07E234A369F8}" srcId="{3DC2FD11-64E3-4920-B86D-B38602728F2C}" destId="{44BA6BBD-6952-4334-A8F3-556F8B1C2819}" srcOrd="0" destOrd="0" parTransId="{FFB1047A-FA3F-4DD5-B71F-B08BD4BDAE31}" sibTransId="{5DA1E2C5-50FE-4420-ADA1-028565A55526}"/>
    <dgm:cxn modelId="{13424887-0C25-4B2B-88D8-9DB9D342BEB3}" srcId="{89C8D615-B2C9-44B1-A123-2C291CF31D92}" destId="{D415F33C-B738-488C-BF06-601A725B0365}" srcOrd="0" destOrd="0" parTransId="{21D1A5A5-5684-422B-8A06-E74A886B4F65}" sibTransId="{F2E52A83-0B5A-44A0-B9F5-69A943688D77}"/>
    <dgm:cxn modelId="{6C17E1C1-930B-48CB-8BEB-5F3A959A660E}" type="presOf" srcId="{3DC2FD11-64E3-4920-B86D-B38602728F2C}" destId="{9F1D3256-340D-4D26-82C5-0A301F8DE614}" srcOrd="0" destOrd="0" presId="urn:microsoft.com/office/officeart/2005/8/layout/vList5"/>
    <dgm:cxn modelId="{01FA6ECE-B612-4210-BDE3-7355E7B2772B}" srcId="{89C8D615-B2C9-44B1-A123-2C291CF31D92}" destId="{664A3C02-AA4A-4E5B-8D54-1233B73BEF8C}" srcOrd="2" destOrd="0" parTransId="{CF1C8BED-290F-461B-95EC-26A6EB269F9A}" sibTransId="{97F25085-F339-4FD5-89B0-C621A6FB5A74}"/>
    <dgm:cxn modelId="{B8149DD7-6AE9-4E78-965E-5A3D4AEC6DD9}" type="presOf" srcId="{51D954E1-B566-4734-99A0-0CD1F35D4C71}" destId="{E86F20A1-A55C-4219-B838-116742821F72}" srcOrd="0" destOrd="0" presId="urn:microsoft.com/office/officeart/2005/8/layout/vList5"/>
    <dgm:cxn modelId="{247446E5-9E05-4797-B7CD-1FBC8CA134A5}" srcId="{C8AF3D33-E7FA-4028-85C0-A5DDD8560DE6}" destId="{406A4DD7-B26F-47D3-AC10-1A322162BEE2}" srcOrd="0" destOrd="0" parTransId="{78285ACC-E7D8-4066-AC35-DBBF51C144B6}" sibTransId="{C4BDC886-03A9-4146-80A7-3D3E93796B42}"/>
    <dgm:cxn modelId="{1C5649E8-AB05-45FD-83D9-B17521373975}" srcId="{664A3C02-AA4A-4E5B-8D54-1233B73BEF8C}" destId="{51D954E1-B566-4734-99A0-0CD1F35D4C71}" srcOrd="0" destOrd="0" parTransId="{50806E3B-4BDB-4DF5-BDBC-C9C98116AFC1}" sibTransId="{BEC74C9D-94AF-4940-9337-E661077B3260}"/>
    <dgm:cxn modelId="{CBB2E3FE-44E0-43B6-B6D5-559A1171A3C7}" type="presOf" srcId="{406A4DD7-B26F-47D3-AC10-1A322162BEE2}" destId="{7D0ED7CE-CA9F-49CF-B737-B97136315860}" srcOrd="0" destOrd="0" presId="urn:microsoft.com/office/officeart/2005/8/layout/vList5"/>
    <dgm:cxn modelId="{829AA699-0807-4D9C-9268-D3123C68491B}" type="presParOf" srcId="{B6E06ABF-AAAB-43CE-837F-4631550134A7}" destId="{D48766F2-2545-47B5-9BE6-52E9437AA5E2}" srcOrd="0" destOrd="0" presId="urn:microsoft.com/office/officeart/2005/8/layout/vList5"/>
    <dgm:cxn modelId="{6F3E8EE7-82EC-4878-BE13-1B369A746ADE}" type="presParOf" srcId="{D48766F2-2545-47B5-9BE6-52E9437AA5E2}" destId="{1D349BBB-DC45-47D9-AB6E-FBE75BB573AC}" srcOrd="0" destOrd="0" presId="urn:microsoft.com/office/officeart/2005/8/layout/vList5"/>
    <dgm:cxn modelId="{427E9498-A0F4-4174-9E21-66E5696CAA58}" type="presParOf" srcId="{D48766F2-2545-47B5-9BE6-52E9437AA5E2}" destId="{C3E32906-53BA-47B6-ADFB-5193D6159201}" srcOrd="1" destOrd="0" presId="urn:microsoft.com/office/officeart/2005/8/layout/vList5"/>
    <dgm:cxn modelId="{7BD30C49-75F0-4D6E-9921-3D4F6F6FDAC5}" type="presParOf" srcId="{B6E06ABF-AAAB-43CE-837F-4631550134A7}" destId="{C249D8F2-4D2C-4ADB-94B9-79760781B060}" srcOrd="1" destOrd="0" presId="urn:microsoft.com/office/officeart/2005/8/layout/vList5"/>
    <dgm:cxn modelId="{1CEEF4F6-1F03-42CC-A28B-98C6D5B72024}" type="presParOf" srcId="{B6E06ABF-AAAB-43CE-837F-4631550134A7}" destId="{F389AA52-21AB-4BA6-8673-12173D663EE9}" srcOrd="2" destOrd="0" presId="urn:microsoft.com/office/officeart/2005/8/layout/vList5"/>
    <dgm:cxn modelId="{F009E22F-5151-45F3-94CD-FC39E9D94D6B}" type="presParOf" srcId="{F389AA52-21AB-4BA6-8673-12173D663EE9}" destId="{9F1D3256-340D-4D26-82C5-0A301F8DE614}" srcOrd="0" destOrd="0" presId="urn:microsoft.com/office/officeart/2005/8/layout/vList5"/>
    <dgm:cxn modelId="{CBD145E9-E2A2-4C49-AE8B-E5EF60777C12}" type="presParOf" srcId="{F389AA52-21AB-4BA6-8673-12173D663EE9}" destId="{E52C97D1-9CF6-43AE-B668-777EB2B95FA6}" srcOrd="1" destOrd="0" presId="urn:microsoft.com/office/officeart/2005/8/layout/vList5"/>
    <dgm:cxn modelId="{49BE8FA8-9AAF-477C-81A2-AFEB4227ADB6}" type="presParOf" srcId="{B6E06ABF-AAAB-43CE-837F-4631550134A7}" destId="{630A305A-37EC-43C0-B868-A8F6568D608F}" srcOrd="3" destOrd="0" presId="urn:microsoft.com/office/officeart/2005/8/layout/vList5"/>
    <dgm:cxn modelId="{367D1A57-D0DA-48AC-BA1F-652BBC33F287}" type="presParOf" srcId="{B6E06ABF-AAAB-43CE-837F-4631550134A7}" destId="{99E7D24C-4E72-4AE2-A11A-FC04B0AB1D6D}" srcOrd="4" destOrd="0" presId="urn:microsoft.com/office/officeart/2005/8/layout/vList5"/>
    <dgm:cxn modelId="{83368A08-90E1-4243-8407-7655CC652310}" type="presParOf" srcId="{99E7D24C-4E72-4AE2-A11A-FC04B0AB1D6D}" destId="{BA5BDE1F-0695-4AE3-9ED3-AC16AFE68F96}" srcOrd="0" destOrd="0" presId="urn:microsoft.com/office/officeart/2005/8/layout/vList5"/>
    <dgm:cxn modelId="{DEB29565-0069-4E9A-9D0D-984436A3A313}" type="presParOf" srcId="{99E7D24C-4E72-4AE2-A11A-FC04B0AB1D6D}" destId="{E86F20A1-A55C-4219-B838-116742821F72}" srcOrd="1" destOrd="0" presId="urn:microsoft.com/office/officeart/2005/8/layout/vList5"/>
    <dgm:cxn modelId="{631FF448-1EB8-4879-9307-37DBF63F0938}" type="presParOf" srcId="{B6E06ABF-AAAB-43CE-837F-4631550134A7}" destId="{E12268FF-08F0-4097-9D75-081A656B3D3B}" srcOrd="5" destOrd="0" presId="urn:microsoft.com/office/officeart/2005/8/layout/vList5"/>
    <dgm:cxn modelId="{F7CE6DA5-7163-4673-900B-3F9DD08DB530}" type="presParOf" srcId="{B6E06ABF-AAAB-43CE-837F-4631550134A7}" destId="{BAD6D062-27E9-4A03-892A-A287FC5BA8B4}" srcOrd="6" destOrd="0" presId="urn:microsoft.com/office/officeart/2005/8/layout/vList5"/>
    <dgm:cxn modelId="{23087091-7BCC-40D2-BE24-C447442CFE88}" type="presParOf" srcId="{BAD6D062-27E9-4A03-892A-A287FC5BA8B4}" destId="{49F4D905-7D28-4D0C-94FC-9D71672F3A26}" srcOrd="0" destOrd="0" presId="urn:microsoft.com/office/officeart/2005/8/layout/vList5"/>
    <dgm:cxn modelId="{BFF9B705-6598-431F-A858-55F3ACADF242}" type="presParOf" srcId="{BAD6D062-27E9-4A03-892A-A287FC5BA8B4}" destId="{7D0ED7CE-CA9F-49CF-B737-B971363158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85130-9F19-4018-A112-41308AA10CA9}"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en-US"/>
        </a:p>
      </dgm:t>
    </dgm:pt>
    <dgm:pt modelId="{D595DB42-386E-47D3-9F14-6DA3D140FC2B}">
      <dgm:prSet phldrT="[Text]" phldr="0"/>
      <dgm:spPr/>
      <dgm:t>
        <a:bodyPr/>
        <a:lstStyle/>
        <a:p>
          <a:pPr rtl="0"/>
          <a:r>
            <a:rPr lang="en-US" dirty="0">
              <a:latin typeface="Gill Sans MT"/>
            </a:rPr>
            <a:t>Independent/Other</a:t>
          </a:r>
        </a:p>
      </dgm:t>
    </dgm:pt>
    <dgm:pt modelId="{369E4124-5012-4BA7-8F93-79CB8B183E63}" type="parTrans" cxnId="{4691FCE3-96F9-42AC-8FAD-074F6658AD66}">
      <dgm:prSet/>
      <dgm:spPr/>
      <dgm:t>
        <a:bodyPr/>
        <a:lstStyle/>
        <a:p>
          <a:endParaRPr lang="en-US"/>
        </a:p>
      </dgm:t>
    </dgm:pt>
    <dgm:pt modelId="{FC6288E8-4D06-4481-98BB-07A5367818B2}" type="sibTrans" cxnId="{4691FCE3-96F9-42AC-8FAD-074F6658AD66}">
      <dgm:prSet/>
      <dgm:spPr/>
      <dgm:t>
        <a:bodyPr/>
        <a:lstStyle/>
        <a:p>
          <a:endParaRPr lang="en-US"/>
        </a:p>
      </dgm:t>
    </dgm:pt>
    <dgm:pt modelId="{1E716A79-BB9B-44E3-B4BE-7AF1A5323E55}">
      <dgm:prSet phldrT="[Text]" phldr="0"/>
      <dgm:spPr/>
      <dgm:t>
        <a:bodyPr/>
        <a:lstStyle/>
        <a:p>
          <a:pPr rtl="0"/>
          <a:r>
            <a:rPr lang="en-US" dirty="0">
              <a:latin typeface="Gill Sans MT"/>
            </a:rPr>
            <a:t>Partners</a:t>
          </a:r>
          <a:r>
            <a:rPr lang="en-US" dirty="0"/>
            <a:t> operating “side by side.” They may recognize each other’s value but mostly “stay out of each other’s business.”</a:t>
          </a:r>
        </a:p>
      </dgm:t>
    </dgm:pt>
    <dgm:pt modelId="{39AF361B-BAF4-4CBD-BB40-C1A3E420A0A3}" type="parTrans" cxnId="{B43EEEFC-9069-4B97-8C99-CBE3573C39F0}">
      <dgm:prSet/>
      <dgm:spPr/>
      <dgm:t>
        <a:bodyPr/>
        <a:lstStyle/>
        <a:p>
          <a:endParaRPr lang="en-US"/>
        </a:p>
      </dgm:t>
    </dgm:pt>
    <dgm:pt modelId="{1FA4DAC8-2AB4-4E61-9E66-5A243AC5CED5}" type="sibTrans" cxnId="{B43EEEFC-9069-4B97-8C99-CBE3573C39F0}">
      <dgm:prSet/>
      <dgm:spPr/>
      <dgm:t>
        <a:bodyPr/>
        <a:lstStyle/>
        <a:p>
          <a:endParaRPr lang="en-US"/>
        </a:p>
      </dgm:t>
    </dgm:pt>
    <dgm:pt modelId="{1470C12A-1EEC-424E-BB0B-B55859CC48DE}">
      <dgm:prSet phldrT="[Text]" phldr="0"/>
      <dgm:spPr/>
      <dgm:t>
        <a:bodyPr/>
        <a:lstStyle/>
        <a:p>
          <a:r>
            <a:rPr lang="en-US" dirty="0">
              <a:latin typeface="Gill Sans MT"/>
            </a:rPr>
            <a:t>Collaborative</a:t>
          </a:r>
        </a:p>
      </dgm:t>
    </dgm:pt>
    <dgm:pt modelId="{169DC7A3-3B45-4E67-B191-942A5658777E}" type="parTrans" cxnId="{4C1BCA83-AF36-4ABC-A59F-952BE1873866}">
      <dgm:prSet/>
      <dgm:spPr/>
      <dgm:t>
        <a:bodyPr/>
        <a:lstStyle/>
        <a:p>
          <a:endParaRPr lang="en-US"/>
        </a:p>
      </dgm:t>
    </dgm:pt>
    <dgm:pt modelId="{BD1E33BE-78AA-461F-995C-F0DAA62014BF}" type="sibTrans" cxnId="{4C1BCA83-AF36-4ABC-A59F-952BE1873866}">
      <dgm:prSet/>
      <dgm:spPr/>
      <dgm:t>
        <a:bodyPr/>
        <a:lstStyle/>
        <a:p>
          <a:endParaRPr lang="en-US"/>
        </a:p>
      </dgm:t>
    </dgm:pt>
    <dgm:pt modelId="{9552B241-C9F3-4049-909C-AC90C4CA5FDA}">
      <dgm:prSet phldrT="[Text]" phldr="0"/>
      <dgm:spPr/>
      <dgm:t>
        <a:bodyPr/>
        <a:lstStyle/>
        <a:p>
          <a:pPr rtl="0"/>
          <a:r>
            <a:rPr lang="en-US" dirty="0">
              <a:latin typeface="Gill Sans MT"/>
            </a:rPr>
            <a:t>Partners</a:t>
          </a:r>
          <a:r>
            <a:rPr lang="en-US" dirty="0"/>
            <a:t> working jointly together on a program or programs towards a shared goal. Partners recognize that all have an important role to play in supporting youth.</a:t>
          </a:r>
        </a:p>
      </dgm:t>
    </dgm:pt>
    <dgm:pt modelId="{BFA6EE3F-34B6-41E4-A8C8-C3A0A6449BE0}" type="parTrans" cxnId="{E27E17C9-9450-4119-9A7C-CC23FE0F30CC}">
      <dgm:prSet/>
      <dgm:spPr/>
      <dgm:t>
        <a:bodyPr/>
        <a:lstStyle/>
        <a:p>
          <a:endParaRPr lang="en-US"/>
        </a:p>
      </dgm:t>
    </dgm:pt>
    <dgm:pt modelId="{717921C7-3F64-4BCD-A94E-27322C57E414}" type="sibTrans" cxnId="{E27E17C9-9450-4119-9A7C-CC23FE0F30CC}">
      <dgm:prSet/>
      <dgm:spPr/>
      <dgm:t>
        <a:bodyPr/>
        <a:lstStyle/>
        <a:p>
          <a:endParaRPr lang="en-US"/>
        </a:p>
      </dgm:t>
    </dgm:pt>
    <dgm:pt modelId="{DE65E0F0-D1EF-45A9-9356-1D96C0248F28}">
      <dgm:prSet phldrT="[Text]" phldr="0"/>
      <dgm:spPr/>
      <dgm:t>
        <a:bodyPr/>
        <a:lstStyle/>
        <a:p>
          <a:r>
            <a:rPr lang="en-US" dirty="0">
              <a:latin typeface="Gill Sans MT"/>
            </a:rPr>
            <a:t>Integrated</a:t>
          </a:r>
        </a:p>
      </dgm:t>
    </dgm:pt>
    <dgm:pt modelId="{F8C2CE6A-5515-47A6-AB04-3E6C1A10C8E9}" type="parTrans" cxnId="{1016F96E-AF53-4D73-BE17-0F2BBA6D8705}">
      <dgm:prSet/>
      <dgm:spPr/>
      <dgm:t>
        <a:bodyPr/>
        <a:lstStyle/>
        <a:p>
          <a:endParaRPr lang="en-US"/>
        </a:p>
      </dgm:t>
    </dgm:pt>
    <dgm:pt modelId="{2352A6C6-638D-4D95-B9D5-708D2D9DCA0A}" type="sibTrans" cxnId="{1016F96E-AF53-4D73-BE17-0F2BBA6D8705}">
      <dgm:prSet/>
      <dgm:spPr/>
      <dgm:t>
        <a:bodyPr/>
        <a:lstStyle/>
        <a:p>
          <a:endParaRPr lang="en-US"/>
        </a:p>
      </dgm:t>
    </dgm:pt>
    <dgm:pt modelId="{F5363FA7-3ADF-4BB8-93AF-4E7A40607C6A}">
      <dgm:prSet phldrT="[Text]" phldr="0"/>
      <dgm:spPr/>
      <dgm:t>
        <a:bodyPr/>
        <a:lstStyle/>
        <a:p>
          <a:pPr rtl="0"/>
          <a:r>
            <a:rPr lang="en-US" dirty="0">
              <a:latin typeface="Gill Sans MT"/>
            </a:rPr>
            <a:t>Partners</a:t>
          </a:r>
          <a:r>
            <a:rPr lang="en-US" dirty="0"/>
            <a:t> that work together to set goals, make decisions, and evaluate shared programs and their partnership. </a:t>
          </a:r>
        </a:p>
      </dgm:t>
    </dgm:pt>
    <dgm:pt modelId="{675D5447-214E-44AC-A570-9A30A61DB1B6}" type="parTrans" cxnId="{509D520D-F338-4038-ADF3-14E5449B8B4C}">
      <dgm:prSet/>
      <dgm:spPr/>
      <dgm:t>
        <a:bodyPr/>
        <a:lstStyle/>
        <a:p>
          <a:endParaRPr lang="en-US"/>
        </a:p>
      </dgm:t>
    </dgm:pt>
    <dgm:pt modelId="{A1A4BC1F-D5AC-43EC-B65C-904141B454BE}" type="sibTrans" cxnId="{509D520D-F338-4038-ADF3-14E5449B8B4C}">
      <dgm:prSet/>
      <dgm:spPr/>
      <dgm:t>
        <a:bodyPr/>
        <a:lstStyle/>
        <a:p>
          <a:endParaRPr lang="en-US"/>
        </a:p>
      </dgm:t>
    </dgm:pt>
    <dgm:pt modelId="{192D1B83-F122-4D15-8689-97AF6B2F3258}">
      <dgm:prSet phldr="0"/>
      <dgm:spPr/>
      <dgm:t>
        <a:bodyPr/>
        <a:lstStyle/>
        <a:p>
          <a:r>
            <a:rPr lang="en-US" dirty="0">
              <a:latin typeface="Gill Sans MT"/>
            </a:rPr>
            <a:t>Cooperative</a:t>
          </a:r>
        </a:p>
      </dgm:t>
    </dgm:pt>
    <dgm:pt modelId="{FBE3612A-2BF8-4FF9-AF27-EB7D4698D9C5}" type="parTrans" cxnId="{11C4700A-BE3C-4730-892B-F7A8F58022F6}">
      <dgm:prSet/>
      <dgm:spPr/>
    </dgm:pt>
    <dgm:pt modelId="{C0C2A17B-9F7C-4C0B-9218-8B9C31DC92E4}" type="sibTrans" cxnId="{11C4700A-BE3C-4730-892B-F7A8F58022F6}">
      <dgm:prSet/>
      <dgm:spPr/>
    </dgm:pt>
    <dgm:pt modelId="{264AC687-EE4F-4B79-8AF1-D7C464BD1800}">
      <dgm:prSet phldr="0"/>
      <dgm:spPr/>
      <dgm:t>
        <a:bodyPr/>
        <a:lstStyle/>
        <a:p>
          <a:pPr rtl="0"/>
          <a:r>
            <a:rPr lang="en-US" dirty="0">
              <a:latin typeface="Gill Sans MT"/>
            </a:rPr>
            <a:t>Relationship is typically transactional, such as an exchange of resources.</a:t>
          </a:r>
        </a:p>
      </dgm:t>
    </dgm:pt>
    <dgm:pt modelId="{8C5BE8B4-59FB-4732-8D31-81B5C5FF8B5C}" type="parTrans" cxnId="{2E6EC1C9-3486-4B44-A2E9-E2454B729691}">
      <dgm:prSet/>
      <dgm:spPr/>
    </dgm:pt>
    <dgm:pt modelId="{553F6CF8-5501-4F19-B9F3-BD848BE12FF6}" type="sibTrans" cxnId="{2E6EC1C9-3486-4B44-A2E9-E2454B729691}">
      <dgm:prSet/>
      <dgm:spPr/>
    </dgm:pt>
    <dgm:pt modelId="{1157E7A2-9F3D-44E2-B5CA-713C6FEB18AC}" type="pres">
      <dgm:prSet presAssocID="{61B85130-9F19-4018-A112-41308AA10CA9}" presName="Name0" presStyleCnt="0">
        <dgm:presLayoutVars>
          <dgm:dir/>
          <dgm:resizeHandles val="exact"/>
        </dgm:presLayoutVars>
      </dgm:prSet>
      <dgm:spPr/>
    </dgm:pt>
    <dgm:pt modelId="{DB824FEC-E5F8-4959-BD10-337F47CFAD46}" type="pres">
      <dgm:prSet presAssocID="{D595DB42-386E-47D3-9F14-6DA3D140FC2B}" presName="node" presStyleLbl="node1" presStyleIdx="0" presStyleCnt="4">
        <dgm:presLayoutVars>
          <dgm:bulletEnabled val="1"/>
        </dgm:presLayoutVars>
      </dgm:prSet>
      <dgm:spPr/>
    </dgm:pt>
    <dgm:pt modelId="{E38309A1-DEB5-4829-B1D3-9936D9BC3C80}" type="pres">
      <dgm:prSet presAssocID="{FC6288E8-4D06-4481-98BB-07A5367818B2}" presName="sibTrans" presStyleCnt="0"/>
      <dgm:spPr/>
    </dgm:pt>
    <dgm:pt modelId="{4C2A1087-CEE2-4619-A43C-8D2586BFFDC4}" type="pres">
      <dgm:prSet presAssocID="{192D1B83-F122-4D15-8689-97AF6B2F3258}" presName="node" presStyleLbl="node1" presStyleIdx="1" presStyleCnt="4">
        <dgm:presLayoutVars>
          <dgm:bulletEnabled val="1"/>
        </dgm:presLayoutVars>
      </dgm:prSet>
      <dgm:spPr/>
    </dgm:pt>
    <dgm:pt modelId="{01A0ACE3-CC74-4C9F-9676-D548AE58B511}" type="pres">
      <dgm:prSet presAssocID="{C0C2A17B-9F7C-4C0B-9218-8B9C31DC92E4}" presName="sibTrans" presStyleCnt="0"/>
      <dgm:spPr/>
    </dgm:pt>
    <dgm:pt modelId="{B8B91A94-8AFE-4C01-9352-4AB584E5AC0A}" type="pres">
      <dgm:prSet presAssocID="{1470C12A-1EEC-424E-BB0B-B55859CC48DE}" presName="node" presStyleLbl="node1" presStyleIdx="2" presStyleCnt="4">
        <dgm:presLayoutVars>
          <dgm:bulletEnabled val="1"/>
        </dgm:presLayoutVars>
      </dgm:prSet>
      <dgm:spPr/>
    </dgm:pt>
    <dgm:pt modelId="{F66E7318-344B-4F5F-A7E3-A4C1D95D619D}" type="pres">
      <dgm:prSet presAssocID="{BD1E33BE-78AA-461F-995C-F0DAA62014BF}" presName="sibTrans" presStyleCnt="0"/>
      <dgm:spPr/>
    </dgm:pt>
    <dgm:pt modelId="{D6F9D4ED-C086-493D-AA2F-1A5C688F0D1F}" type="pres">
      <dgm:prSet presAssocID="{DE65E0F0-D1EF-45A9-9356-1D96C0248F28}" presName="node" presStyleLbl="node1" presStyleIdx="3" presStyleCnt="4">
        <dgm:presLayoutVars>
          <dgm:bulletEnabled val="1"/>
        </dgm:presLayoutVars>
      </dgm:prSet>
      <dgm:spPr/>
    </dgm:pt>
  </dgm:ptLst>
  <dgm:cxnLst>
    <dgm:cxn modelId="{11C4700A-BE3C-4730-892B-F7A8F58022F6}" srcId="{61B85130-9F19-4018-A112-41308AA10CA9}" destId="{192D1B83-F122-4D15-8689-97AF6B2F3258}" srcOrd="1" destOrd="0" parTransId="{FBE3612A-2BF8-4FF9-AF27-EB7D4698D9C5}" sibTransId="{C0C2A17B-9F7C-4C0B-9218-8B9C31DC92E4}"/>
    <dgm:cxn modelId="{509D520D-F338-4038-ADF3-14E5449B8B4C}" srcId="{DE65E0F0-D1EF-45A9-9356-1D96C0248F28}" destId="{F5363FA7-3ADF-4BB8-93AF-4E7A40607C6A}" srcOrd="0" destOrd="0" parTransId="{675D5447-214E-44AC-A570-9A30A61DB1B6}" sibTransId="{A1A4BC1F-D5AC-43EC-B65C-904141B454BE}"/>
    <dgm:cxn modelId="{E4892311-E420-4EA8-B6F5-2C80BC8E3E32}" type="presOf" srcId="{264AC687-EE4F-4B79-8AF1-D7C464BD1800}" destId="{DB824FEC-E5F8-4959-BD10-337F47CFAD46}" srcOrd="0" destOrd="1" presId="urn:microsoft.com/office/officeart/2005/8/layout/hList6"/>
    <dgm:cxn modelId="{91CC642B-15E1-41CD-BEEE-D6CF499B93D6}" type="presOf" srcId="{D595DB42-386E-47D3-9F14-6DA3D140FC2B}" destId="{DB824FEC-E5F8-4959-BD10-337F47CFAD46}" srcOrd="0" destOrd="0" presId="urn:microsoft.com/office/officeart/2005/8/layout/hList6"/>
    <dgm:cxn modelId="{D2E5A263-5CA4-4511-8CCC-F27D90DCCF2E}" type="presOf" srcId="{9552B241-C9F3-4049-909C-AC90C4CA5FDA}" destId="{B8B91A94-8AFE-4C01-9352-4AB584E5AC0A}" srcOrd="0" destOrd="1" presId="urn:microsoft.com/office/officeart/2005/8/layout/hList6"/>
    <dgm:cxn modelId="{37FD0048-DE5B-46A4-9870-20C03236F4FB}" type="presOf" srcId="{1470C12A-1EEC-424E-BB0B-B55859CC48DE}" destId="{B8B91A94-8AFE-4C01-9352-4AB584E5AC0A}" srcOrd="0" destOrd="0" presId="urn:microsoft.com/office/officeart/2005/8/layout/hList6"/>
    <dgm:cxn modelId="{5BB2594A-93C7-4BEC-8385-AD8077885342}" type="presOf" srcId="{61B85130-9F19-4018-A112-41308AA10CA9}" destId="{1157E7A2-9F3D-44E2-B5CA-713C6FEB18AC}" srcOrd="0" destOrd="0" presId="urn:microsoft.com/office/officeart/2005/8/layout/hList6"/>
    <dgm:cxn modelId="{1016F96E-AF53-4D73-BE17-0F2BBA6D8705}" srcId="{61B85130-9F19-4018-A112-41308AA10CA9}" destId="{DE65E0F0-D1EF-45A9-9356-1D96C0248F28}" srcOrd="3" destOrd="0" parTransId="{F8C2CE6A-5515-47A6-AB04-3E6C1A10C8E9}" sibTransId="{2352A6C6-638D-4D95-B9D5-708D2D9DCA0A}"/>
    <dgm:cxn modelId="{4ADAF257-00F8-403B-9D97-986238631D9E}" type="presOf" srcId="{DE65E0F0-D1EF-45A9-9356-1D96C0248F28}" destId="{D6F9D4ED-C086-493D-AA2F-1A5C688F0D1F}" srcOrd="0" destOrd="0" presId="urn:microsoft.com/office/officeart/2005/8/layout/hList6"/>
    <dgm:cxn modelId="{4C1BCA83-AF36-4ABC-A59F-952BE1873866}" srcId="{61B85130-9F19-4018-A112-41308AA10CA9}" destId="{1470C12A-1EEC-424E-BB0B-B55859CC48DE}" srcOrd="2" destOrd="0" parTransId="{169DC7A3-3B45-4E67-B191-942A5658777E}" sibTransId="{BD1E33BE-78AA-461F-995C-F0DAA62014BF}"/>
    <dgm:cxn modelId="{D36E0788-7816-43C9-971C-E99E7D9A28C3}" type="presOf" srcId="{1E716A79-BB9B-44E3-B4BE-7AF1A5323E55}" destId="{4C2A1087-CEE2-4619-A43C-8D2586BFFDC4}" srcOrd="0" destOrd="1" presId="urn:microsoft.com/office/officeart/2005/8/layout/hList6"/>
    <dgm:cxn modelId="{744FBC89-C5D6-4E97-AE03-ECFE01F943EC}" type="presOf" srcId="{192D1B83-F122-4D15-8689-97AF6B2F3258}" destId="{4C2A1087-CEE2-4619-A43C-8D2586BFFDC4}" srcOrd="0" destOrd="0" presId="urn:microsoft.com/office/officeart/2005/8/layout/hList6"/>
    <dgm:cxn modelId="{2878F2A5-69B6-4370-BA4B-B66362B157F4}" type="presOf" srcId="{F5363FA7-3ADF-4BB8-93AF-4E7A40607C6A}" destId="{D6F9D4ED-C086-493D-AA2F-1A5C688F0D1F}" srcOrd="0" destOrd="1" presId="urn:microsoft.com/office/officeart/2005/8/layout/hList6"/>
    <dgm:cxn modelId="{E27E17C9-9450-4119-9A7C-CC23FE0F30CC}" srcId="{1470C12A-1EEC-424E-BB0B-B55859CC48DE}" destId="{9552B241-C9F3-4049-909C-AC90C4CA5FDA}" srcOrd="0" destOrd="0" parTransId="{BFA6EE3F-34B6-41E4-A8C8-C3A0A6449BE0}" sibTransId="{717921C7-3F64-4BCD-A94E-27322C57E414}"/>
    <dgm:cxn modelId="{2E6EC1C9-3486-4B44-A2E9-E2454B729691}" srcId="{D595DB42-386E-47D3-9F14-6DA3D140FC2B}" destId="{264AC687-EE4F-4B79-8AF1-D7C464BD1800}" srcOrd="0" destOrd="0" parTransId="{8C5BE8B4-59FB-4732-8D31-81B5C5FF8B5C}" sibTransId="{553F6CF8-5501-4F19-B9F3-BD848BE12FF6}"/>
    <dgm:cxn modelId="{4691FCE3-96F9-42AC-8FAD-074F6658AD66}" srcId="{61B85130-9F19-4018-A112-41308AA10CA9}" destId="{D595DB42-386E-47D3-9F14-6DA3D140FC2B}" srcOrd="0" destOrd="0" parTransId="{369E4124-5012-4BA7-8F93-79CB8B183E63}" sibTransId="{FC6288E8-4D06-4481-98BB-07A5367818B2}"/>
    <dgm:cxn modelId="{B43EEEFC-9069-4B97-8C99-CBE3573C39F0}" srcId="{192D1B83-F122-4D15-8689-97AF6B2F3258}" destId="{1E716A79-BB9B-44E3-B4BE-7AF1A5323E55}" srcOrd="0" destOrd="0" parTransId="{39AF361B-BAF4-4CBD-BB40-C1A3E420A0A3}" sibTransId="{1FA4DAC8-2AB4-4E61-9E66-5A243AC5CED5}"/>
    <dgm:cxn modelId="{22AF6111-7597-4A64-9A85-4469973DB652}" type="presParOf" srcId="{1157E7A2-9F3D-44E2-B5CA-713C6FEB18AC}" destId="{DB824FEC-E5F8-4959-BD10-337F47CFAD46}" srcOrd="0" destOrd="0" presId="urn:microsoft.com/office/officeart/2005/8/layout/hList6"/>
    <dgm:cxn modelId="{028D5DE1-65E8-49B4-9CCC-A0C5D942DE67}" type="presParOf" srcId="{1157E7A2-9F3D-44E2-B5CA-713C6FEB18AC}" destId="{E38309A1-DEB5-4829-B1D3-9936D9BC3C80}" srcOrd="1" destOrd="0" presId="urn:microsoft.com/office/officeart/2005/8/layout/hList6"/>
    <dgm:cxn modelId="{462BE601-D251-4455-85E2-B191A0FBC1C7}" type="presParOf" srcId="{1157E7A2-9F3D-44E2-B5CA-713C6FEB18AC}" destId="{4C2A1087-CEE2-4619-A43C-8D2586BFFDC4}" srcOrd="2" destOrd="0" presId="urn:microsoft.com/office/officeart/2005/8/layout/hList6"/>
    <dgm:cxn modelId="{DE25834F-DBD3-49E9-949D-2AF548985103}" type="presParOf" srcId="{1157E7A2-9F3D-44E2-B5CA-713C6FEB18AC}" destId="{01A0ACE3-CC74-4C9F-9676-D548AE58B511}" srcOrd="3" destOrd="0" presId="urn:microsoft.com/office/officeart/2005/8/layout/hList6"/>
    <dgm:cxn modelId="{EA8585A8-5210-4E3E-BA16-D7AD3E3AC33D}" type="presParOf" srcId="{1157E7A2-9F3D-44E2-B5CA-713C6FEB18AC}" destId="{B8B91A94-8AFE-4C01-9352-4AB584E5AC0A}" srcOrd="4" destOrd="0" presId="urn:microsoft.com/office/officeart/2005/8/layout/hList6"/>
    <dgm:cxn modelId="{EDFEE2CD-80AA-4F55-BC2D-7E76F997DB10}" type="presParOf" srcId="{1157E7A2-9F3D-44E2-B5CA-713C6FEB18AC}" destId="{F66E7318-344B-4F5F-A7E3-A4C1D95D619D}" srcOrd="5" destOrd="0" presId="urn:microsoft.com/office/officeart/2005/8/layout/hList6"/>
    <dgm:cxn modelId="{C783BE99-3175-4C92-AD7D-068A9ED88316}" type="presParOf" srcId="{1157E7A2-9F3D-44E2-B5CA-713C6FEB18AC}" destId="{D6F9D4ED-C086-493D-AA2F-1A5C688F0D1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FD4E4-6881-4302-9B6F-ADB742CDF16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E9B3AD-9D30-42C8-8FB4-B5CE4029CC93}">
      <dgm:prSet phldr="0"/>
      <dgm:spPr/>
      <dgm:t>
        <a:bodyPr/>
        <a:lstStyle/>
        <a:p>
          <a:pPr>
            <a:lnSpc>
              <a:spcPct val="100000"/>
            </a:lnSpc>
          </a:pPr>
          <a:r>
            <a:rPr lang="en-US" dirty="0">
              <a:latin typeface="Gill Sans MT"/>
            </a:rPr>
            <a:t>Name of Trainer, Email address</a:t>
          </a:r>
          <a:endParaRPr lang="en-US" dirty="0"/>
        </a:p>
      </dgm:t>
    </dgm:pt>
    <dgm:pt modelId="{A75ED7BE-3A93-4D8A-884B-D41ECD23DE8C}" type="parTrans" cxnId="{87001A90-8FAC-41D8-B82F-6CA0C27F3F36}">
      <dgm:prSet/>
      <dgm:spPr/>
      <dgm:t>
        <a:bodyPr/>
        <a:lstStyle/>
        <a:p>
          <a:endParaRPr lang="en-US"/>
        </a:p>
      </dgm:t>
    </dgm:pt>
    <dgm:pt modelId="{65063220-0332-46B1-8E88-836DF8C4F855}" type="sibTrans" cxnId="{87001A90-8FAC-41D8-B82F-6CA0C27F3F36}">
      <dgm:prSet/>
      <dgm:spPr/>
      <dgm:t>
        <a:bodyPr/>
        <a:lstStyle/>
        <a:p>
          <a:endParaRPr lang="en-US"/>
        </a:p>
      </dgm:t>
    </dgm:pt>
    <dgm:pt modelId="{9AB48791-58F3-4F3D-AF99-5393D1F5E50C}">
      <dgm:prSet/>
      <dgm:spPr/>
      <dgm:t>
        <a:bodyPr/>
        <a:lstStyle/>
        <a:p>
          <a:pPr>
            <a:lnSpc>
              <a:spcPct val="100000"/>
            </a:lnSpc>
          </a:pPr>
          <a:r>
            <a:rPr lang="en-US" dirty="0"/>
            <a:t>Complete the survey!</a:t>
          </a:r>
        </a:p>
      </dgm:t>
    </dgm:pt>
    <dgm:pt modelId="{AA99A211-FBB6-4316-9247-93B6F6331A24}" type="parTrans" cxnId="{EB915CBD-C14C-4A07-BF81-3EF0C6AAAA62}">
      <dgm:prSet/>
      <dgm:spPr/>
      <dgm:t>
        <a:bodyPr/>
        <a:lstStyle/>
        <a:p>
          <a:endParaRPr lang="en-US"/>
        </a:p>
      </dgm:t>
    </dgm:pt>
    <dgm:pt modelId="{DD33F825-1765-4AD2-BE0A-DD0A5D196CD5}" type="sibTrans" cxnId="{EB915CBD-C14C-4A07-BF81-3EF0C6AAAA62}">
      <dgm:prSet/>
      <dgm:spPr/>
      <dgm:t>
        <a:bodyPr/>
        <a:lstStyle/>
        <a:p>
          <a:endParaRPr lang="en-US"/>
        </a:p>
      </dgm:t>
    </dgm:pt>
    <dgm:pt modelId="{77B4B6FC-CED5-4C72-B707-51940679362C}">
      <dgm:prSet phldr="0"/>
      <dgm:spPr/>
      <dgm:t>
        <a:bodyPr/>
        <a:lstStyle/>
        <a:p>
          <a:pPr rtl="0">
            <a:lnSpc>
              <a:spcPct val="100000"/>
            </a:lnSpc>
          </a:pPr>
          <a:r>
            <a:rPr lang="en-US" dirty="0">
              <a:latin typeface="Gill Sans MT"/>
            </a:rPr>
            <a:t>Resource Credit: Youth Development Executives of King County School &amp; Community Partnership Toolkit &amp; Curriculum</a:t>
          </a:r>
        </a:p>
      </dgm:t>
    </dgm:pt>
    <dgm:pt modelId="{4C1A00BF-CC18-488E-B0D5-29935D4B3466}" type="parTrans" cxnId="{D8838A5E-F24C-488D-94F6-781435087BD4}">
      <dgm:prSet/>
      <dgm:spPr/>
    </dgm:pt>
    <dgm:pt modelId="{F1E52161-E0CB-4C0E-88DD-9690A52980DB}" type="sibTrans" cxnId="{D8838A5E-F24C-488D-94F6-781435087BD4}">
      <dgm:prSet/>
      <dgm:spPr/>
    </dgm:pt>
    <dgm:pt modelId="{46073EBA-38DD-4530-A46F-B8727BB31DC8}" type="pres">
      <dgm:prSet presAssocID="{024FD4E4-6881-4302-9B6F-ADB742CDF163}" presName="root" presStyleCnt="0">
        <dgm:presLayoutVars>
          <dgm:dir/>
          <dgm:resizeHandles val="exact"/>
        </dgm:presLayoutVars>
      </dgm:prSet>
      <dgm:spPr/>
    </dgm:pt>
    <dgm:pt modelId="{C2E92987-E958-43C3-9752-98F114B1A9BD}" type="pres">
      <dgm:prSet presAssocID="{C2E9B3AD-9D30-42C8-8FB4-B5CE4029CC93}" presName="compNode" presStyleCnt="0"/>
      <dgm:spPr/>
    </dgm:pt>
    <dgm:pt modelId="{D5123786-7BDA-4A64-AB5D-EEB52F2AF574}" type="pres">
      <dgm:prSet presAssocID="{C2E9B3AD-9D30-42C8-8FB4-B5CE4029CC93}" presName="bgRect" presStyleLbl="bgShp" presStyleIdx="0" presStyleCnt="3"/>
      <dgm:spPr/>
    </dgm:pt>
    <dgm:pt modelId="{C2511AF9-AB10-4E76-8FCF-ED4ABFD63F79}" type="pres">
      <dgm:prSet presAssocID="{C2E9B3AD-9D30-42C8-8FB4-B5CE4029CC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8A5D3B92-C2D6-46BA-A487-6BE7B8A933CD}" type="pres">
      <dgm:prSet presAssocID="{C2E9B3AD-9D30-42C8-8FB4-B5CE4029CC93}" presName="spaceRect" presStyleCnt="0"/>
      <dgm:spPr/>
    </dgm:pt>
    <dgm:pt modelId="{D6D4074B-0B16-4914-8F75-4C5BDEC1E3BB}" type="pres">
      <dgm:prSet presAssocID="{C2E9B3AD-9D30-42C8-8FB4-B5CE4029CC93}" presName="parTx" presStyleLbl="revTx" presStyleIdx="0" presStyleCnt="3">
        <dgm:presLayoutVars>
          <dgm:chMax val="0"/>
          <dgm:chPref val="0"/>
        </dgm:presLayoutVars>
      </dgm:prSet>
      <dgm:spPr/>
    </dgm:pt>
    <dgm:pt modelId="{4C97DFF1-5D8E-46BE-AC22-A5B576415A37}" type="pres">
      <dgm:prSet presAssocID="{65063220-0332-46B1-8E88-836DF8C4F855}" presName="sibTrans" presStyleCnt="0"/>
      <dgm:spPr/>
    </dgm:pt>
    <dgm:pt modelId="{3E6923AC-013F-4866-AC04-D9D1ABCE0CE4}" type="pres">
      <dgm:prSet presAssocID="{77B4B6FC-CED5-4C72-B707-51940679362C}" presName="compNode" presStyleCnt="0"/>
      <dgm:spPr/>
    </dgm:pt>
    <dgm:pt modelId="{364C6F64-3D64-410A-A6DE-108A5B0D3986}" type="pres">
      <dgm:prSet presAssocID="{77B4B6FC-CED5-4C72-B707-51940679362C}" presName="bgRect" presStyleLbl="bgShp" presStyleIdx="1" presStyleCnt="3"/>
      <dgm:spPr/>
    </dgm:pt>
    <dgm:pt modelId="{658263FF-42A6-409A-BB89-67E89FB98BAF}" type="pres">
      <dgm:prSet presAssocID="{77B4B6FC-CED5-4C72-B707-51940679362C}" presName="iconRect" presStyleLbl="node1" presStyleIdx="1" presStyleCnt="3"/>
      <dgm:spPr/>
    </dgm:pt>
    <dgm:pt modelId="{B24E1F28-830E-40A9-90A1-B59BA6471C34}" type="pres">
      <dgm:prSet presAssocID="{77B4B6FC-CED5-4C72-B707-51940679362C}" presName="spaceRect" presStyleCnt="0"/>
      <dgm:spPr/>
    </dgm:pt>
    <dgm:pt modelId="{02F14C80-F762-4801-8AB4-3F0C7B528853}" type="pres">
      <dgm:prSet presAssocID="{77B4B6FC-CED5-4C72-B707-51940679362C}" presName="parTx" presStyleLbl="revTx" presStyleIdx="1" presStyleCnt="3">
        <dgm:presLayoutVars>
          <dgm:chMax val="0"/>
          <dgm:chPref val="0"/>
        </dgm:presLayoutVars>
      </dgm:prSet>
      <dgm:spPr/>
    </dgm:pt>
    <dgm:pt modelId="{595E55CC-50AB-4EAF-A843-A6A7DEBB6C33}" type="pres">
      <dgm:prSet presAssocID="{F1E52161-E0CB-4C0E-88DD-9690A52980DB}" presName="sibTrans" presStyleCnt="0"/>
      <dgm:spPr/>
    </dgm:pt>
    <dgm:pt modelId="{E5874336-55F4-4D7E-AC33-B24B0D194890}" type="pres">
      <dgm:prSet presAssocID="{9AB48791-58F3-4F3D-AF99-5393D1F5E50C}" presName="compNode" presStyleCnt="0"/>
      <dgm:spPr/>
    </dgm:pt>
    <dgm:pt modelId="{93FEEA1B-A15D-45D5-8453-DEEED862EB21}" type="pres">
      <dgm:prSet presAssocID="{9AB48791-58F3-4F3D-AF99-5393D1F5E50C}" presName="bgRect" presStyleLbl="bgShp" presStyleIdx="2" presStyleCnt="3"/>
      <dgm:spPr/>
    </dgm:pt>
    <dgm:pt modelId="{F2C8BD52-3FF1-4DD9-A121-8357EAE0FFD4}" type="pres">
      <dgm:prSet presAssocID="{9AB48791-58F3-4F3D-AF99-5393D1F5E50C}"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53D7C25-2AAE-4FAB-982B-BFE6863F8233}" type="pres">
      <dgm:prSet presAssocID="{9AB48791-58F3-4F3D-AF99-5393D1F5E50C}" presName="spaceRect" presStyleCnt="0"/>
      <dgm:spPr/>
    </dgm:pt>
    <dgm:pt modelId="{0F99F8F0-B20C-4DD2-842E-76819C38B389}" type="pres">
      <dgm:prSet presAssocID="{9AB48791-58F3-4F3D-AF99-5393D1F5E50C}" presName="parTx" presStyleLbl="revTx" presStyleIdx="2" presStyleCnt="3">
        <dgm:presLayoutVars>
          <dgm:chMax val="0"/>
          <dgm:chPref val="0"/>
        </dgm:presLayoutVars>
      </dgm:prSet>
      <dgm:spPr/>
    </dgm:pt>
  </dgm:ptLst>
  <dgm:cxnLst>
    <dgm:cxn modelId="{F2FD162A-38AA-446E-920C-4B342198F9C8}" type="presOf" srcId="{024FD4E4-6881-4302-9B6F-ADB742CDF163}" destId="{46073EBA-38DD-4530-A46F-B8727BB31DC8}" srcOrd="0" destOrd="0" presId="urn:microsoft.com/office/officeart/2018/2/layout/IconVerticalSolidList"/>
    <dgm:cxn modelId="{D8838A5E-F24C-488D-94F6-781435087BD4}" srcId="{024FD4E4-6881-4302-9B6F-ADB742CDF163}" destId="{77B4B6FC-CED5-4C72-B707-51940679362C}" srcOrd="1" destOrd="0" parTransId="{4C1A00BF-CC18-488E-B0D5-29935D4B3466}" sibTransId="{F1E52161-E0CB-4C0E-88DD-9690A52980DB}"/>
    <dgm:cxn modelId="{87001A90-8FAC-41D8-B82F-6CA0C27F3F36}" srcId="{024FD4E4-6881-4302-9B6F-ADB742CDF163}" destId="{C2E9B3AD-9D30-42C8-8FB4-B5CE4029CC93}" srcOrd="0" destOrd="0" parTransId="{A75ED7BE-3A93-4D8A-884B-D41ECD23DE8C}" sibTransId="{65063220-0332-46B1-8E88-836DF8C4F855}"/>
    <dgm:cxn modelId="{EB915CBD-C14C-4A07-BF81-3EF0C6AAAA62}" srcId="{024FD4E4-6881-4302-9B6F-ADB742CDF163}" destId="{9AB48791-58F3-4F3D-AF99-5393D1F5E50C}" srcOrd="2" destOrd="0" parTransId="{AA99A211-FBB6-4316-9247-93B6F6331A24}" sibTransId="{DD33F825-1765-4AD2-BE0A-DD0A5D196CD5}"/>
    <dgm:cxn modelId="{05FA99E8-EEE2-429F-B11B-3CB4FFB19E9C}" type="presOf" srcId="{9AB48791-58F3-4F3D-AF99-5393D1F5E50C}" destId="{0F99F8F0-B20C-4DD2-842E-76819C38B389}" srcOrd="0" destOrd="0" presId="urn:microsoft.com/office/officeart/2018/2/layout/IconVerticalSolidList"/>
    <dgm:cxn modelId="{477AD2F9-AD04-4595-BEE1-385C69A09E8B}" type="presOf" srcId="{C2E9B3AD-9D30-42C8-8FB4-B5CE4029CC93}" destId="{D6D4074B-0B16-4914-8F75-4C5BDEC1E3BB}" srcOrd="0" destOrd="0" presId="urn:microsoft.com/office/officeart/2018/2/layout/IconVerticalSolidList"/>
    <dgm:cxn modelId="{51DD3CFE-D35A-4C4B-9CA9-D7F243E50476}" type="presOf" srcId="{77B4B6FC-CED5-4C72-B707-51940679362C}" destId="{02F14C80-F762-4801-8AB4-3F0C7B528853}" srcOrd="0" destOrd="0" presId="urn:microsoft.com/office/officeart/2018/2/layout/IconVerticalSolidList"/>
    <dgm:cxn modelId="{5FD99C3A-4FAC-4440-8B2F-A221B866F8D9}" type="presParOf" srcId="{46073EBA-38DD-4530-A46F-B8727BB31DC8}" destId="{C2E92987-E958-43C3-9752-98F114B1A9BD}" srcOrd="0" destOrd="0" presId="urn:microsoft.com/office/officeart/2018/2/layout/IconVerticalSolidList"/>
    <dgm:cxn modelId="{4A523343-503A-416D-9AD0-91750E25871F}" type="presParOf" srcId="{C2E92987-E958-43C3-9752-98F114B1A9BD}" destId="{D5123786-7BDA-4A64-AB5D-EEB52F2AF574}" srcOrd="0" destOrd="0" presId="urn:microsoft.com/office/officeart/2018/2/layout/IconVerticalSolidList"/>
    <dgm:cxn modelId="{3BA2E26E-9161-451E-B45E-B501F02669E5}" type="presParOf" srcId="{C2E92987-E958-43C3-9752-98F114B1A9BD}" destId="{C2511AF9-AB10-4E76-8FCF-ED4ABFD63F79}" srcOrd="1" destOrd="0" presId="urn:microsoft.com/office/officeart/2018/2/layout/IconVerticalSolidList"/>
    <dgm:cxn modelId="{F8C90FDD-75D8-426E-907B-140BC2ADAF32}" type="presParOf" srcId="{C2E92987-E958-43C3-9752-98F114B1A9BD}" destId="{8A5D3B92-C2D6-46BA-A487-6BE7B8A933CD}" srcOrd="2" destOrd="0" presId="urn:microsoft.com/office/officeart/2018/2/layout/IconVerticalSolidList"/>
    <dgm:cxn modelId="{963C31CE-12AA-4E6B-933F-6563D46FE8EA}" type="presParOf" srcId="{C2E92987-E958-43C3-9752-98F114B1A9BD}" destId="{D6D4074B-0B16-4914-8F75-4C5BDEC1E3BB}" srcOrd="3" destOrd="0" presId="urn:microsoft.com/office/officeart/2018/2/layout/IconVerticalSolidList"/>
    <dgm:cxn modelId="{4903CCCE-5662-40A6-84A8-A51903FB16B1}" type="presParOf" srcId="{46073EBA-38DD-4530-A46F-B8727BB31DC8}" destId="{4C97DFF1-5D8E-46BE-AC22-A5B576415A37}" srcOrd="1" destOrd="0" presId="urn:microsoft.com/office/officeart/2018/2/layout/IconVerticalSolidList"/>
    <dgm:cxn modelId="{5256444F-5A65-4D7B-BBFC-1800058FC085}" type="presParOf" srcId="{46073EBA-38DD-4530-A46F-B8727BB31DC8}" destId="{3E6923AC-013F-4866-AC04-D9D1ABCE0CE4}" srcOrd="2" destOrd="0" presId="urn:microsoft.com/office/officeart/2018/2/layout/IconVerticalSolidList"/>
    <dgm:cxn modelId="{64DD0447-E852-4031-8F3D-ACA62D4CB306}" type="presParOf" srcId="{3E6923AC-013F-4866-AC04-D9D1ABCE0CE4}" destId="{364C6F64-3D64-410A-A6DE-108A5B0D3986}" srcOrd="0" destOrd="0" presId="urn:microsoft.com/office/officeart/2018/2/layout/IconVerticalSolidList"/>
    <dgm:cxn modelId="{ED09D914-B107-4719-B716-7CE3DEF4FECA}" type="presParOf" srcId="{3E6923AC-013F-4866-AC04-D9D1ABCE0CE4}" destId="{658263FF-42A6-409A-BB89-67E89FB98BAF}" srcOrd="1" destOrd="0" presId="urn:microsoft.com/office/officeart/2018/2/layout/IconVerticalSolidList"/>
    <dgm:cxn modelId="{0B610CD0-D237-4C48-88E0-305DB90E4BE1}" type="presParOf" srcId="{3E6923AC-013F-4866-AC04-D9D1ABCE0CE4}" destId="{B24E1F28-830E-40A9-90A1-B59BA6471C34}" srcOrd="2" destOrd="0" presId="urn:microsoft.com/office/officeart/2018/2/layout/IconVerticalSolidList"/>
    <dgm:cxn modelId="{B1BB7E07-956C-4CF5-9E8B-0590952B8A7C}" type="presParOf" srcId="{3E6923AC-013F-4866-AC04-D9D1ABCE0CE4}" destId="{02F14C80-F762-4801-8AB4-3F0C7B528853}" srcOrd="3" destOrd="0" presId="urn:microsoft.com/office/officeart/2018/2/layout/IconVerticalSolidList"/>
    <dgm:cxn modelId="{CBCA59A6-9DB0-4A83-9C47-43C0F293326F}" type="presParOf" srcId="{46073EBA-38DD-4530-A46F-B8727BB31DC8}" destId="{595E55CC-50AB-4EAF-A843-A6A7DEBB6C33}" srcOrd="3" destOrd="0" presId="urn:microsoft.com/office/officeart/2018/2/layout/IconVerticalSolidList"/>
    <dgm:cxn modelId="{AC575F39-119C-4A4C-8EB7-0C9574748CD3}" type="presParOf" srcId="{46073EBA-38DD-4530-A46F-B8727BB31DC8}" destId="{E5874336-55F4-4D7E-AC33-B24B0D194890}" srcOrd="4" destOrd="0" presId="urn:microsoft.com/office/officeart/2018/2/layout/IconVerticalSolidList"/>
    <dgm:cxn modelId="{208EF5E3-8F7D-4595-9B6C-52C4EE1BF226}" type="presParOf" srcId="{E5874336-55F4-4D7E-AC33-B24B0D194890}" destId="{93FEEA1B-A15D-45D5-8453-DEEED862EB21}" srcOrd="0" destOrd="0" presId="urn:microsoft.com/office/officeart/2018/2/layout/IconVerticalSolidList"/>
    <dgm:cxn modelId="{8CD32467-5856-4DF8-973A-741B91D6705E}" type="presParOf" srcId="{E5874336-55F4-4D7E-AC33-B24B0D194890}" destId="{F2C8BD52-3FF1-4DD9-A121-8357EAE0FFD4}" srcOrd="1" destOrd="0" presId="urn:microsoft.com/office/officeart/2018/2/layout/IconVerticalSolidList"/>
    <dgm:cxn modelId="{0050DC4F-0C82-4BF5-AC54-977802736649}" type="presParOf" srcId="{E5874336-55F4-4D7E-AC33-B24B0D194890}" destId="{053D7C25-2AAE-4FAB-982B-BFE6863F8233}" srcOrd="2" destOrd="0" presId="urn:microsoft.com/office/officeart/2018/2/layout/IconVerticalSolidList"/>
    <dgm:cxn modelId="{F042A3E9-A336-478D-A48F-7E820F91EE17}" type="presParOf" srcId="{E5874336-55F4-4D7E-AC33-B24B0D194890}" destId="{0F99F8F0-B20C-4DD2-842E-76819C38B3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32906-53BA-47B6-ADFB-5193D6159201}">
      <dsp:nvSpPr>
        <dsp:cNvPr id="0" name=""/>
        <dsp:cNvSpPr/>
      </dsp:nvSpPr>
      <dsp:spPr>
        <a:xfrm rot="5400000">
          <a:off x="5271100" y="-2202629"/>
          <a:ext cx="708348" cy="5294376"/>
        </a:xfrm>
        <a:prstGeom prst="round2Same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Gill Sans MT"/>
            </a:rPr>
            <a:t>Identify</a:t>
          </a:r>
          <a:r>
            <a:rPr lang="en-US" sz="1700" kern="1200"/>
            <a:t> the relationships that exist within Partnership Ecosystems and actions </a:t>
          </a:r>
          <a:r>
            <a:rPr lang="en-US" sz="1700" kern="1200">
              <a:latin typeface="Gill Sans MT"/>
            </a:rPr>
            <a:t>to support those relationships</a:t>
          </a:r>
          <a:endParaRPr lang="en-US" sz="1700" kern="1200"/>
        </a:p>
      </dsp:txBody>
      <dsp:txXfrm rot="-5400000">
        <a:off x="2978087" y="124963"/>
        <a:ext cx="5259797" cy="639190"/>
      </dsp:txXfrm>
    </dsp:sp>
    <dsp:sp modelId="{1D349BBB-DC45-47D9-AB6E-FBE75BB573AC}">
      <dsp:nvSpPr>
        <dsp:cNvPr id="0" name=""/>
        <dsp:cNvSpPr/>
      </dsp:nvSpPr>
      <dsp:spPr>
        <a:xfrm>
          <a:off x="0" y="1840"/>
          <a:ext cx="2978086" cy="88543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latin typeface="Gill Sans MT"/>
            </a:rPr>
            <a:t>Identify</a:t>
          </a:r>
          <a:endParaRPr lang="en-US" sz="4600" kern="1200"/>
        </a:p>
      </dsp:txBody>
      <dsp:txXfrm>
        <a:off x="43223" y="45063"/>
        <a:ext cx="2891640" cy="798989"/>
      </dsp:txXfrm>
    </dsp:sp>
    <dsp:sp modelId="{E52C97D1-9CF6-43AE-B668-777EB2B95FA6}">
      <dsp:nvSpPr>
        <dsp:cNvPr id="0" name=""/>
        <dsp:cNvSpPr/>
      </dsp:nvSpPr>
      <dsp:spPr>
        <a:xfrm rot="5400000">
          <a:off x="5271100" y="-1272922"/>
          <a:ext cx="708348" cy="5294376"/>
        </a:xfrm>
        <a:prstGeom prst="round2SameRect">
          <a:avLst/>
        </a:prstGeom>
        <a:solidFill>
          <a:schemeClr val="accent2">
            <a:tint val="40000"/>
            <a:alpha val="90000"/>
            <a:hueOff val="348263"/>
            <a:satOff val="4482"/>
            <a:lumOff val="584"/>
            <a:alphaOff val="0"/>
          </a:schemeClr>
        </a:solidFill>
        <a:ln w="22225" cap="rnd" cmpd="sng" algn="ctr">
          <a:solidFill>
            <a:schemeClr val="accent2">
              <a:tint val="40000"/>
              <a:alpha val="90000"/>
              <a:hueOff val="348263"/>
              <a:satOff val="4482"/>
              <a:lumOff val="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Gill Sans MT"/>
            </a:rPr>
            <a:t>Identify</a:t>
          </a:r>
          <a:r>
            <a:rPr lang="en-US" sz="1700" kern="1200"/>
            <a:t> strategies for building and managing relationships with people and </a:t>
          </a:r>
          <a:r>
            <a:rPr lang="en-US" sz="1700" kern="1200">
              <a:latin typeface="Gill Sans MT"/>
            </a:rPr>
            <a:t>organizations</a:t>
          </a:r>
          <a:endParaRPr lang="en-US" sz="1700" kern="1200"/>
        </a:p>
      </dsp:txBody>
      <dsp:txXfrm rot="-5400000">
        <a:off x="2978087" y="1054670"/>
        <a:ext cx="5259797" cy="639190"/>
      </dsp:txXfrm>
    </dsp:sp>
    <dsp:sp modelId="{9F1D3256-340D-4D26-82C5-0A301F8DE614}">
      <dsp:nvSpPr>
        <dsp:cNvPr id="0" name=""/>
        <dsp:cNvSpPr/>
      </dsp:nvSpPr>
      <dsp:spPr>
        <a:xfrm>
          <a:off x="0" y="931547"/>
          <a:ext cx="2978086" cy="885435"/>
        </a:xfrm>
        <a:prstGeom prst="roundRect">
          <a:avLst/>
        </a:prstGeom>
        <a:solidFill>
          <a:schemeClr val="accent2">
            <a:hueOff val="397245"/>
            <a:satOff val="2304"/>
            <a:lumOff val="22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latin typeface="Gill Sans MT"/>
            </a:rPr>
            <a:t>Identify</a:t>
          </a:r>
          <a:endParaRPr lang="en-US" sz="4600" kern="1200"/>
        </a:p>
      </dsp:txBody>
      <dsp:txXfrm>
        <a:off x="43223" y="974770"/>
        <a:ext cx="2891640" cy="798989"/>
      </dsp:txXfrm>
    </dsp:sp>
    <dsp:sp modelId="{E86F20A1-A55C-4219-B838-116742821F72}">
      <dsp:nvSpPr>
        <dsp:cNvPr id="0" name=""/>
        <dsp:cNvSpPr/>
      </dsp:nvSpPr>
      <dsp:spPr>
        <a:xfrm rot="5400000">
          <a:off x="5271100" y="-343215"/>
          <a:ext cx="708348" cy="5294376"/>
        </a:xfrm>
        <a:prstGeom prst="round2SameRect">
          <a:avLst/>
        </a:prstGeom>
        <a:solidFill>
          <a:schemeClr val="accent2">
            <a:tint val="40000"/>
            <a:alpha val="90000"/>
            <a:hueOff val="696526"/>
            <a:satOff val="8964"/>
            <a:lumOff val="1167"/>
            <a:alphaOff val="0"/>
          </a:schemeClr>
        </a:solidFill>
        <a:ln w="22225" cap="rnd" cmpd="sng" algn="ctr">
          <a:solidFill>
            <a:schemeClr val="accent2">
              <a:tint val="40000"/>
              <a:alpha val="90000"/>
              <a:hueOff val="696526"/>
              <a:satOff val="8964"/>
              <a:lumOff val="1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Gill Sans MT"/>
            </a:rPr>
            <a:t>Learn</a:t>
          </a:r>
          <a:r>
            <a:rPr lang="en-US" sz="1700" kern="1200"/>
            <a:t> different models of partnership </a:t>
          </a:r>
          <a:endParaRPr lang="en-US" sz="1700" kern="1200">
            <a:latin typeface="Gill Sans MT"/>
          </a:endParaRPr>
        </a:p>
      </dsp:txBody>
      <dsp:txXfrm rot="-5400000">
        <a:off x="2978087" y="1984377"/>
        <a:ext cx="5259797" cy="639190"/>
      </dsp:txXfrm>
    </dsp:sp>
    <dsp:sp modelId="{BA5BDE1F-0695-4AE3-9ED3-AC16AFE68F96}">
      <dsp:nvSpPr>
        <dsp:cNvPr id="0" name=""/>
        <dsp:cNvSpPr/>
      </dsp:nvSpPr>
      <dsp:spPr>
        <a:xfrm>
          <a:off x="0" y="1861254"/>
          <a:ext cx="2978086" cy="885435"/>
        </a:xfrm>
        <a:prstGeom prst="roundRect">
          <a:avLst/>
        </a:prstGeom>
        <a:solidFill>
          <a:schemeClr val="accent2">
            <a:hueOff val="794490"/>
            <a:satOff val="4609"/>
            <a:lumOff val="45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rtl="0">
            <a:lnSpc>
              <a:spcPct val="90000"/>
            </a:lnSpc>
            <a:spcBef>
              <a:spcPct val="0"/>
            </a:spcBef>
            <a:spcAft>
              <a:spcPct val="35000"/>
            </a:spcAft>
            <a:buNone/>
          </a:pPr>
          <a:r>
            <a:rPr lang="en-US" sz="4600" kern="1200">
              <a:latin typeface="Gill Sans MT"/>
            </a:rPr>
            <a:t>Learn</a:t>
          </a:r>
        </a:p>
      </dsp:txBody>
      <dsp:txXfrm>
        <a:off x="43223" y="1904477"/>
        <a:ext cx="2891640" cy="798989"/>
      </dsp:txXfrm>
    </dsp:sp>
    <dsp:sp modelId="{7D0ED7CE-CA9F-49CF-B737-B97136315860}">
      <dsp:nvSpPr>
        <dsp:cNvPr id="0" name=""/>
        <dsp:cNvSpPr/>
      </dsp:nvSpPr>
      <dsp:spPr>
        <a:xfrm rot="5400000">
          <a:off x="5271100" y="586491"/>
          <a:ext cx="708348" cy="5294376"/>
        </a:xfrm>
        <a:prstGeom prst="round2SameRect">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Gill Sans MT"/>
            </a:rPr>
            <a:t>Assess what type of partnership they are in or striving for</a:t>
          </a:r>
        </a:p>
      </dsp:txBody>
      <dsp:txXfrm rot="-5400000">
        <a:off x="2978087" y="2914084"/>
        <a:ext cx="5259797" cy="639190"/>
      </dsp:txXfrm>
    </dsp:sp>
    <dsp:sp modelId="{49F4D905-7D28-4D0C-94FC-9D71672F3A26}">
      <dsp:nvSpPr>
        <dsp:cNvPr id="0" name=""/>
        <dsp:cNvSpPr/>
      </dsp:nvSpPr>
      <dsp:spPr>
        <a:xfrm>
          <a:off x="0" y="2790961"/>
          <a:ext cx="2978086" cy="885435"/>
        </a:xfrm>
        <a:prstGeom prst="round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latin typeface="Gill Sans MT"/>
            </a:rPr>
            <a:t>Assess</a:t>
          </a:r>
        </a:p>
      </dsp:txBody>
      <dsp:txXfrm>
        <a:off x="43223" y="2834184"/>
        <a:ext cx="2891640" cy="798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24FEC-E5F8-4959-BD10-337F47CFAD46}">
      <dsp:nvSpPr>
        <dsp:cNvPr id="0" name=""/>
        <dsp:cNvSpPr/>
      </dsp:nvSpPr>
      <dsp:spPr>
        <a:xfrm rot="16200000">
          <a:off x="-858669" y="860663"/>
          <a:ext cx="3678303" cy="1956975"/>
        </a:xfrm>
        <a:prstGeom prst="flowChartManualOperation">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6216" bIns="0" numCol="1" spcCol="1270" anchor="t" anchorCtr="0">
          <a:noAutofit/>
        </a:bodyPr>
        <a:lstStyle/>
        <a:p>
          <a:pPr marL="0" lvl="0" indent="0" algn="l" defTabSz="755650" rtl="0">
            <a:lnSpc>
              <a:spcPct val="90000"/>
            </a:lnSpc>
            <a:spcBef>
              <a:spcPct val="0"/>
            </a:spcBef>
            <a:spcAft>
              <a:spcPct val="35000"/>
            </a:spcAft>
            <a:buNone/>
          </a:pPr>
          <a:r>
            <a:rPr lang="en-US" sz="1700" kern="1200" dirty="0">
              <a:latin typeface="Gill Sans MT"/>
            </a:rPr>
            <a:t>Independent/Other</a:t>
          </a:r>
        </a:p>
        <a:p>
          <a:pPr marL="114300" lvl="1" indent="-114300" algn="l" defTabSz="577850" rtl="0">
            <a:lnSpc>
              <a:spcPct val="90000"/>
            </a:lnSpc>
            <a:spcBef>
              <a:spcPct val="0"/>
            </a:spcBef>
            <a:spcAft>
              <a:spcPct val="15000"/>
            </a:spcAft>
            <a:buChar char="•"/>
          </a:pPr>
          <a:r>
            <a:rPr lang="en-US" sz="1300" kern="1200" dirty="0">
              <a:latin typeface="Gill Sans MT"/>
            </a:rPr>
            <a:t>Relationship is typically transactional, such as an exchange of resources.</a:t>
          </a:r>
        </a:p>
      </dsp:txBody>
      <dsp:txXfrm rot="5400000">
        <a:off x="1995" y="735660"/>
        <a:ext cx="1956975" cy="2206981"/>
      </dsp:txXfrm>
    </dsp:sp>
    <dsp:sp modelId="{4C2A1087-CEE2-4619-A43C-8D2586BFFDC4}">
      <dsp:nvSpPr>
        <dsp:cNvPr id="0" name=""/>
        <dsp:cNvSpPr/>
      </dsp:nvSpPr>
      <dsp:spPr>
        <a:xfrm rot="16200000">
          <a:off x="1245079" y="860663"/>
          <a:ext cx="3678303" cy="1956975"/>
        </a:xfrm>
        <a:prstGeom prst="flowChartManualOperation">
          <a:avLst/>
        </a:prstGeom>
        <a:solidFill>
          <a:schemeClr val="accent2">
            <a:hueOff val="397245"/>
            <a:satOff val="2304"/>
            <a:lumOff val="228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6216"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Gill Sans MT"/>
            </a:rPr>
            <a:t>Cooperative</a:t>
          </a:r>
        </a:p>
        <a:p>
          <a:pPr marL="114300" lvl="1" indent="-114300" algn="l" defTabSz="577850" rtl="0">
            <a:lnSpc>
              <a:spcPct val="90000"/>
            </a:lnSpc>
            <a:spcBef>
              <a:spcPct val="0"/>
            </a:spcBef>
            <a:spcAft>
              <a:spcPct val="15000"/>
            </a:spcAft>
            <a:buChar char="•"/>
          </a:pPr>
          <a:r>
            <a:rPr lang="en-US" sz="1300" kern="1200" dirty="0">
              <a:latin typeface="Gill Sans MT"/>
            </a:rPr>
            <a:t>Partners</a:t>
          </a:r>
          <a:r>
            <a:rPr lang="en-US" sz="1300" kern="1200" dirty="0"/>
            <a:t> operating “side by side.” They may recognize each other’s value but mostly “stay out of each other’s business.”</a:t>
          </a:r>
        </a:p>
      </dsp:txBody>
      <dsp:txXfrm rot="5400000">
        <a:off x="2105743" y="735660"/>
        <a:ext cx="1956975" cy="2206981"/>
      </dsp:txXfrm>
    </dsp:sp>
    <dsp:sp modelId="{B8B91A94-8AFE-4C01-9352-4AB584E5AC0A}">
      <dsp:nvSpPr>
        <dsp:cNvPr id="0" name=""/>
        <dsp:cNvSpPr/>
      </dsp:nvSpPr>
      <dsp:spPr>
        <a:xfrm rot="16200000">
          <a:off x="3348828" y="860663"/>
          <a:ext cx="3678303" cy="1956975"/>
        </a:xfrm>
        <a:prstGeom prst="flowChartManualOperation">
          <a:avLst/>
        </a:prstGeom>
        <a:solidFill>
          <a:schemeClr val="accent2">
            <a:hueOff val="794490"/>
            <a:satOff val="4609"/>
            <a:lumOff val="45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6216"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Gill Sans MT"/>
            </a:rPr>
            <a:t>Collaborative</a:t>
          </a:r>
        </a:p>
        <a:p>
          <a:pPr marL="114300" lvl="1" indent="-114300" algn="l" defTabSz="577850" rtl="0">
            <a:lnSpc>
              <a:spcPct val="90000"/>
            </a:lnSpc>
            <a:spcBef>
              <a:spcPct val="0"/>
            </a:spcBef>
            <a:spcAft>
              <a:spcPct val="15000"/>
            </a:spcAft>
            <a:buChar char="•"/>
          </a:pPr>
          <a:r>
            <a:rPr lang="en-US" sz="1300" kern="1200" dirty="0">
              <a:latin typeface="Gill Sans MT"/>
            </a:rPr>
            <a:t>Partners</a:t>
          </a:r>
          <a:r>
            <a:rPr lang="en-US" sz="1300" kern="1200" dirty="0"/>
            <a:t> working jointly together on a program or programs towards a shared goal. Partners recognize that all have an important role to play in supporting youth.</a:t>
          </a:r>
        </a:p>
      </dsp:txBody>
      <dsp:txXfrm rot="5400000">
        <a:off x="4209492" y="735660"/>
        <a:ext cx="1956975" cy="2206981"/>
      </dsp:txXfrm>
    </dsp:sp>
    <dsp:sp modelId="{D6F9D4ED-C086-493D-AA2F-1A5C688F0D1F}">
      <dsp:nvSpPr>
        <dsp:cNvPr id="0" name=""/>
        <dsp:cNvSpPr/>
      </dsp:nvSpPr>
      <dsp:spPr>
        <a:xfrm rot="16200000">
          <a:off x="5452577" y="860663"/>
          <a:ext cx="3678303" cy="1956975"/>
        </a:xfrm>
        <a:prstGeom prst="flowChartManualOperation">
          <a:avLst/>
        </a:prstGeom>
        <a:solidFill>
          <a:schemeClr val="accent2">
            <a:hueOff val="1191735"/>
            <a:satOff val="6913"/>
            <a:lumOff val="686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6216"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Gill Sans MT"/>
            </a:rPr>
            <a:t>Integrated</a:t>
          </a:r>
        </a:p>
        <a:p>
          <a:pPr marL="114300" lvl="1" indent="-114300" algn="l" defTabSz="577850" rtl="0">
            <a:lnSpc>
              <a:spcPct val="90000"/>
            </a:lnSpc>
            <a:spcBef>
              <a:spcPct val="0"/>
            </a:spcBef>
            <a:spcAft>
              <a:spcPct val="15000"/>
            </a:spcAft>
            <a:buChar char="•"/>
          </a:pPr>
          <a:r>
            <a:rPr lang="en-US" sz="1300" kern="1200" dirty="0">
              <a:latin typeface="Gill Sans MT"/>
            </a:rPr>
            <a:t>Partners</a:t>
          </a:r>
          <a:r>
            <a:rPr lang="en-US" sz="1300" kern="1200" dirty="0"/>
            <a:t> that work together to set goals, make decisions, and evaluate shared programs and their partnership. </a:t>
          </a:r>
        </a:p>
      </dsp:txBody>
      <dsp:txXfrm rot="5400000">
        <a:off x="6313241" y="735660"/>
        <a:ext cx="1956975" cy="2206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23786-7BDA-4A64-AB5D-EEB52F2AF574}">
      <dsp:nvSpPr>
        <dsp:cNvPr id="0" name=""/>
        <dsp:cNvSpPr/>
      </dsp:nvSpPr>
      <dsp:spPr>
        <a:xfrm>
          <a:off x="0" y="449"/>
          <a:ext cx="8272463" cy="10506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11AF9-AB10-4E76-8FCF-ED4ABFD63F79}">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D4074B-0B16-4914-8F75-4C5BDEC1E3BB}">
      <dsp:nvSpPr>
        <dsp:cNvPr id="0" name=""/>
        <dsp:cNvSpPr/>
      </dsp:nvSpPr>
      <dsp:spPr>
        <a:xfrm>
          <a:off x="1213522" y="449"/>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Gill Sans MT"/>
            </a:rPr>
            <a:t>Name of Trainer, Email address</a:t>
          </a:r>
          <a:endParaRPr lang="en-US" sz="2000" kern="1200" dirty="0"/>
        </a:p>
      </dsp:txBody>
      <dsp:txXfrm>
        <a:off x="1213522" y="449"/>
        <a:ext cx="7058940" cy="1050668"/>
      </dsp:txXfrm>
    </dsp:sp>
    <dsp:sp modelId="{364C6F64-3D64-410A-A6DE-108A5B0D3986}">
      <dsp:nvSpPr>
        <dsp:cNvPr id="0" name=""/>
        <dsp:cNvSpPr/>
      </dsp:nvSpPr>
      <dsp:spPr>
        <a:xfrm>
          <a:off x="0" y="1313784"/>
          <a:ext cx="8272463" cy="10506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263FF-42A6-409A-BB89-67E89FB98BAF}">
      <dsp:nvSpPr>
        <dsp:cNvPr id="0" name=""/>
        <dsp:cNvSpPr/>
      </dsp:nvSpPr>
      <dsp:spPr>
        <a:xfrm>
          <a:off x="317827" y="1550185"/>
          <a:ext cx="577867" cy="577867"/>
        </a:xfrm>
        <a:prstGeom prst="rect">
          <a:avLst/>
        </a:prstGeom>
        <a:solidFill>
          <a:schemeClr val="bg1">
            <a:hueOff val="0"/>
            <a:satOff val="0"/>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14C80-F762-4801-8AB4-3F0C7B528853}">
      <dsp:nvSpPr>
        <dsp:cNvPr id="0" name=""/>
        <dsp:cNvSpPr/>
      </dsp:nvSpPr>
      <dsp:spPr>
        <a:xfrm>
          <a:off x="1213522" y="1313784"/>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rtl="0">
            <a:lnSpc>
              <a:spcPct val="100000"/>
            </a:lnSpc>
            <a:spcBef>
              <a:spcPct val="0"/>
            </a:spcBef>
            <a:spcAft>
              <a:spcPct val="35000"/>
            </a:spcAft>
            <a:buNone/>
          </a:pPr>
          <a:r>
            <a:rPr lang="en-US" sz="2000" kern="1200" dirty="0">
              <a:latin typeface="Gill Sans MT"/>
            </a:rPr>
            <a:t>Resource Credit: Youth Development Executives of King County School &amp; Community Partnership Toolkit &amp; Curriculum</a:t>
          </a:r>
        </a:p>
      </dsp:txBody>
      <dsp:txXfrm>
        <a:off x="1213522" y="1313784"/>
        <a:ext cx="7058940" cy="1050668"/>
      </dsp:txXfrm>
    </dsp:sp>
    <dsp:sp modelId="{93FEEA1B-A15D-45D5-8453-DEEED862EB21}">
      <dsp:nvSpPr>
        <dsp:cNvPr id="0" name=""/>
        <dsp:cNvSpPr/>
      </dsp:nvSpPr>
      <dsp:spPr>
        <a:xfrm>
          <a:off x="0" y="2627120"/>
          <a:ext cx="8272463" cy="10506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8BD52-3FF1-4DD9-A121-8357EAE0FFD4}">
      <dsp:nvSpPr>
        <dsp:cNvPr id="0" name=""/>
        <dsp:cNvSpPr/>
      </dsp:nvSpPr>
      <dsp:spPr>
        <a:xfrm>
          <a:off x="317827" y="2863520"/>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99F8F0-B20C-4DD2-842E-76819C38B389}">
      <dsp:nvSpPr>
        <dsp:cNvPr id="0" name=""/>
        <dsp:cNvSpPr/>
      </dsp:nvSpPr>
      <dsp:spPr>
        <a:xfrm>
          <a:off x="1213522" y="2627120"/>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100000"/>
            </a:lnSpc>
            <a:spcBef>
              <a:spcPct val="0"/>
            </a:spcBef>
            <a:spcAft>
              <a:spcPct val="35000"/>
            </a:spcAft>
            <a:buNone/>
          </a:pPr>
          <a:r>
            <a:rPr lang="en-US" sz="2000" kern="1200" dirty="0"/>
            <a:t>Complete the survey!</a:t>
          </a:r>
        </a:p>
      </dsp:txBody>
      <dsp:txXfrm>
        <a:off x="1213522" y="2627120"/>
        <a:ext cx="7058940" cy="10506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E6609-7D7A-436F-97D1-CF9EA31A9BF2}" type="datetimeFigureOut">
              <a:rPr lang="en-US"/>
              <a:t>9/25/2023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C8A9AF-B34F-4DA6-A862-52D5AE7BB138}" type="slidenum">
              <a:rPr lang="en-US"/>
              <a:t>‹#›</a:t>
            </a:fld>
            <a:endParaRPr lang="en-US"/>
          </a:p>
        </p:txBody>
      </p:sp>
    </p:spTree>
    <p:extLst>
      <p:ext uri="{BB962C8B-B14F-4D97-AF65-F5344CB8AC3E}">
        <p14:creationId xmlns:p14="http://schemas.microsoft.com/office/powerpoint/2010/main" val="282339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1</a:t>
            </a:fld>
            <a:endParaRPr lang="en-US"/>
          </a:p>
        </p:txBody>
      </p:sp>
    </p:spTree>
    <p:extLst>
      <p:ext uri="{BB962C8B-B14F-4D97-AF65-F5344CB8AC3E}">
        <p14:creationId xmlns:p14="http://schemas.microsoft.com/office/powerpoint/2010/main" val="207160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2</a:t>
            </a:fld>
            <a:endParaRPr lang="en-US"/>
          </a:p>
        </p:txBody>
      </p:sp>
    </p:spTree>
    <p:extLst>
      <p:ext uri="{BB962C8B-B14F-4D97-AF65-F5344CB8AC3E}">
        <p14:creationId xmlns:p14="http://schemas.microsoft.com/office/powerpoint/2010/main" val="115384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3</a:t>
            </a:fld>
            <a:endParaRPr lang="en-US"/>
          </a:p>
        </p:txBody>
      </p:sp>
    </p:spTree>
    <p:extLst>
      <p:ext uri="{BB962C8B-B14F-4D97-AF65-F5344CB8AC3E}">
        <p14:creationId xmlns:p14="http://schemas.microsoft.com/office/powerpoint/2010/main" val="334490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4</a:t>
            </a:fld>
            <a:endParaRPr lang="en-US"/>
          </a:p>
        </p:txBody>
      </p:sp>
    </p:spTree>
    <p:extLst>
      <p:ext uri="{BB962C8B-B14F-4D97-AF65-F5344CB8AC3E}">
        <p14:creationId xmlns:p14="http://schemas.microsoft.com/office/powerpoint/2010/main" val="49259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Change to in person norms, housekeeping. Kelly and </a:t>
            </a:r>
            <a:r>
              <a:rPr lang="en-US" err="1">
                <a:ea typeface="Calibri"/>
                <a:cs typeface="Calibri"/>
              </a:rPr>
              <a:t>Kintasha</a:t>
            </a:r>
            <a:r>
              <a:rPr lang="en-US">
                <a:ea typeface="Calibri"/>
                <a:cs typeface="Calibri"/>
              </a:rPr>
              <a:t> to update.</a:t>
            </a:r>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5</a:t>
            </a:fld>
            <a:endParaRPr lang="en-US"/>
          </a:p>
        </p:txBody>
      </p:sp>
    </p:spTree>
    <p:extLst>
      <p:ext uri="{BB962C8B-B14F-4D97-AF65-F5344CB8AC3E}">
        <p14:creationId xmlns:p14="http://schemas.microsoft.com/office/powerpoint/2010/main" val="201924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insurmountable challenge is a metaphor for something that </a:t>
            </a:r>
            <a:r>
              <a:rPr lang="en-US" i="1"/>
              <a:t>is hard</a:t>
            </a:r>
            <a:r>
              <a:rPr lang="en-US" i="0"/>
              <a:t> in your real life partnership (or has been hard in the past, something you’re anticipating)</a:t>
            </a:r>
          </a:p>
          <a:p>
            <a:endParaRPr lang="en-US" i="0"/>
          </a:p>
          <a:p>
            <a:r>
              <a:rPr lang="en-US" i="0"/>
              <a:t>When sharing in chat, the real life challenge is the priority</a:t>
            </a:r>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18</a:t>
            </a:fld>
            <a:endParaRPr lang="en-US"/>
          </a:p>
        </p:txBody>
      </p:sp>
    </p:spTree>
    <p:extLst>
      <p:ext uri="{BB962C8B-B14F-4D97-AF65-F5344CB8AC3E}">
        <p14:creationId xmlns:p14="http://schemas.microsoft.com/office/powerpoint/2010/main" val="143934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20</a:t>
            </a:fld>
            <a:endParaRPr lang="en-US"/>
          </a:p>
        </p:txBody>
      </p:sp>
    </p:spTree>
    <p:extLst>
      <p:ext uri="{BB962C8B-B14F-4D97-AF65-F5344CB8AC3E}">
        <p14:creationId xmlns:p14="http://schemas.microsoft.com/office/powerpoint/2010/main" val="221622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8A9AF-B34F-4DA6-A862-52D5AE7BB138}" type="slidenum">
              <a:rPr lang="en-US" smtClean="0"/>
              <a:t>21</a:t>
            </a:fld>
            <a:endParaRPr lang="en-US"/>
          </a:p>
        </p:txBody>
      </p:sp>
    </p:spTree>
    <p:extLst>
      <p:ext uri="{BB962C8B-B14F-4D97-AF65-F5344CB8AC3E}">
        <p14:creationId xmlns:p14="http://schemas.microsoft.com/office/powerpoint/2010/main" val="372537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6029648-2570-444B-8B9C-364D77B70EB0}" type="datetimeFigureOut">
              <a:rPr lang="en-US" smtClean="0"/>
              <a:t>9/25/2023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2446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29648-2570-444B-8B9C-364D77B70EB0}"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1DD53-92CF-3E49-8F2F-A20D1EB016EE}" type="slidenum">
              <a:rPr lang="en-US" smtClean="0"/>
              <a:t>‹#›</a:t>
            </a:fld>
            <a:endParaRPr lang="en-US"/>
          </a:p>
        </p:txBody>
      </p:sp>
    </p:spTree>
    <p:extLst>
      <p:ext uri="{BB962C8B-B14F-4D97-AF65-F5344CB8AC3E}">
        <p14:creationId xmlns:p14="http://schemas.microsoft.com/office/powerpoint/2010/main" val="164359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56029648-2570-444B-8B9C-364D77B70EB0}" type="datetimeFigureOut">
              <a:rPr lang="en-US" smtClean="0"/>
              <a:t>9/25/2023</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6E1DD53-92CF-3E49-8F2F-A20D1EB016EE}" type="slidenum">
              <a:rPr lang="en-US" smtClean="0"/>
              <a:t>‹#›</a:t>
            </a:fld>
            <a:endParaRPr lang="en-US"/>
          </a:p>
        </p:txBody>
      </p:sp>
    </p:spTree>
    <p:extLst>
      <p:ext uri="{BB962C8B-B14F-4D97-AF65-F5344CB8AC3E}">
        <p14:creationId xmlns:p14="http://schemas.microsoft.com/office/powerpoint/2010/main" val="38370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6A898AA4-E337-4E77-8365-CD9B05073FE1}"/>
              </a:ext>
            </a:extLst>
          </p:cNvPr>
          <p:cNvPicPr>
            <a:picLocks noChangeAspect="1"/>
          </p:cNvPicPr>
          <p:nvPr userDrawn="1"/>
        </p:nvPicPr>
        <p:blipFill>
          <a:blip r:embed="rId3"/>
          <a:stretch>
            <a:fillRect/>
          </a:stretch>
        </p:blipFill>
        <p:spPr>
          <a:xfrm>
            <a:off x="1031347" y="1159311"/>
            <a:ext cx="1890757" cy="510233"/>
          </a:xfrm>
          <a:prstGeom prst="rect">
            <a:avLst/>
          </a:prstGeom>
        </p:spPr>
      </p:pic>
      <p:sp>
        <p:nvSpPr>
          <p:cNvPr id="10" name="Text Placeholder 9">
            <a:extLst>
              <a:ext uri="{FF2B5EF4-FFF2-40B4-BE49-F238E27FC236}">
                <a16:creationId xmlns:a16="http://schemas.microsoft.com/office/drawing/2014/main" id="{4990DF57-1398-4910-BD8C-04AE8444C990}"/>
              </a:ext>
            </a:extLst>
          </p:cNvPr>
          <p:cNvSpPr>
            <a:spLocks noGrp="1"/>
          </p:cNvSpPr>
          <p:nvPr>
            <p:ph type="body" sz="quarter" idx="10" hasCustomPrompt="1"/>
          </p:nvPr>
        </p:nvSpPr>
        <p:spPr>
          <a:xfrm>
            <a:off x="1031233" y="2079835"/>
            <a:ext cx="6959714" cy="676344"/>
          </a:xfrm>
          <a:prstGeom prst="rect">
            <a:avLst/>
          </a:prstGeom>
        </p:spPr>
        <p:txBody>
          <a:bodyPr/>
          <a:lstStyle>
            <a:lvl1pPr marL="0" indent="0">
              <a:buNone/>
              <a:defRPr sz="3600">
                <a:latin typeface="+mj-lt"/>
              </a:defRPr>
            </a:lvl1pPr>
          </a:lstStyle>
          <a:p>
            <a:pPr lvl="0"/>
            <a:r>
              <a:rPr lang="en-US"/>
              <a:t>Title</a:t>
            </a:r>
          </a:p>
        </p:txBody>
      </p:sp>
      <p:sp>
        <p:nvSpPr>
          <p:cNvPr id="12" name="Content Placeholder 11">
            <a:extLst>
              <a:ext uri="{FF2B5EF4-FFF2-40B4-BE49-F238E27FC236}">
                <a16:creationId xmlns:a16="http://schemas.microsoft.com/office/drawing/2014/main" id="{97EF297E-47BA-4130-8C92-445C52D941B4}"/>
              </a:ext>
            </a:extLst>
          </p:cNvPr>
          <p:cNvSpPr>
            <a:spLocks noGrp="1"/>
          </p:cNvSpPr>
          <p:nvPr>
            <p:ph sz="quarter" idx="11" hasCustomPrompt="1"/>
          </p:nvPr>
        </p:nvSpPr>
        <p:spPr>
          <a:xfrm>
            <a:off x="1031347" y="3241748"/>
            <a:ext cx="6959600" cy="676344"/>
          </a:xfrm>
          <a:prstGeom prst="rect">
            <a:avLst/>
          </a:prstGeom>
        </p:spPr>
        <p:txBody>
          <a:bodyPr/>
          <a:lstStyle>
            <a:lvl1pPr marL="0" indent="0">
              <a:buNone/>
              <a:defRPr sz="1800"/>
            </a:lvl1pPr>
          </a:lstStyle>
          <a:p>
            <a:pPr lvl="0"/>
            <a:r>
              <a:rPr lang="en-US"/>
              <a:t>Text (e.g. name of the presenter)</a:t>
            </a:r>
          </a:p>
        </p:txBody>
      </p:sp>
    </p:spTree>
    <p:extLst>
      <p:ext uri="{BB962C8B-B14F-4D97-AF65-F5344CB8AC3E}">
        <p14:creationId xmlns:p14="http://schemas.microsoft.com/office/powerpoint/2010/main" val="188841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A79F34-6780-41F2-AAD2-9840B7CBF517}"/>
              </a:ext>
            </a:extLst>
          </p:cNvPr>
          <p:cNvPicPr>
            <a:picLocks noChangeAspect="1"/>
          </p:cNvPicPr>
          <p:nvPr userDrawn="1"/>
        </p:nvPicPr>
        <p:blipFill>
          <a:blip r:embed="rId3"/>
          <a:stretch>
            <a:fillRect/>
          </a:stretch>
        </p:blipFill>
        <p:spPr>
          <a:xfrm>
            <a:off x="2990949" y="2000391"/>
            <a:ext cx="1889924" cy="512108"/>
          </a:xfrm>
          <a:prstGeom prst="rect">
            <a:avLst/>
          </a:prstGeom>
        </p:spPr>
      </p:pic>
      <p:sp>
        <p:nvSpPr>
          <p:cNvPr id="11" name="Text Placeholder 10">
            <a:extLst>
              <a:ext uri="{FF2B5EF4-FFF2-40B4-BE49-F238E27FC236}">
                <a16:creationId xmlns:a16="http://schemas.microsoft.com/office/drawing/2014/main" id="{B27D1A6F-6AF1-42EC-9C7F-7E122D5C141F}"/>
              </a:ext>
            </a:extLst>
          </p:cNvPr>
          <p:cNvSpPr>
            <a:spLocks noGrp="1"/>
          </p:cNvSpPr>
          <p:nvPr>
            <p:ph type="body" sz="quarter" idx="10" hasCustomPrompt="1"/>
          </p:nvPr>
        </p:nvSpPr>
        <p:spPr>
          <a:xfrm>
            <a:off x="2991394" y="2793441"/>
            <a:ext cx="5251005" cy="635559"/>
          </a:xfrm>
          <a:prstGeom prst="rect">
            <a:avLst/>
          </a:prstGeom>
        </p:spPr>
        <p:txBody>
          <a:bodyPr anchor="b"/>
          <a:lstStyle>
            <a:lvl1pPr marL="0" indent="0">
              <a:buNone/>
              <a:defRPr sz="3600">
                <a:latin typeface="+mj-lt"/>
              </a:defRPr>
            </a:lvl1pPr>
          </a:lstStyle>
          <a:p>
            <a:pPr lvl="0"/>
            <a:r>
              <a:rPr lang="en-US"/>
              <a:t>Title</a:t>
            </a:r>
          </a:p>
        </p:txBody>
      </p:sp>
      <p:sp>
        <p:nvSpPr>
          <p:cNvPr id="13" name="Content Placeholder 12">
            <a:extLst>
              <a:ext uri="{FF2B5EF4-FFF2-40B4-BE49-F238E27FC236}">
                <a16:creationId xmlns:a16="http://schemas.microsoft.com/office/drawing/2014/main" id="{32AA43C9-CB6E-4E94-8261-CBB27686094A}"/>
              </a:ext>
            </a:extLst>
          </p:cNvPr>
          <p:cNvSpPr>
            <a:spLocks noGrp="1"/>
          </p:cNvSpPr>
          <p:nvPr>
            <p:ph sz="quarter" idx="11" hasCustomPrompt="1"/>
          </p:nvPr>
        </p:nvSpPr>
        <p:spPr>
          <a:xfrm>
            <a:off x="2990949" y="3850641"/>
            <a:ext cx="5251450" cy="512763"/>
          </a:xfrm>
          <a:prstGeom prst="rect">
            <a:avLst/>
          </a:prstGeom>
        </p:spPr>
        <p:txBody>
          <a:bodyPr/>
          <a:lstStyle>
            <a:lvl1pPr marL="0" indent="0">
              <a:buNone/>
              <a:defRPr sz="1800"/>
            </a:lvl1pPr>
          </a:lstStyle>
          <a:p>
            <a:pPr lvl="0"/>
            <a:r>
              <a:rPr lang="en-US"/>
              <a:t>Text (e.g. name of the presenter)</a:t>
            </a:r>
          </a:p>
        </p:txBody>
      </p:sp>
    </p:spTree>
    <p:extLst>
      <p:ext uri="{BB962C8B-B14F-4D97-AF65-F5344CB8AC3E}">
        <p14:creationId xmlns:p14="http://schemas.microsoft.com/office/powerpoint/2010/main" val="2057665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BF61D-3957-4878-A793-2C5D0CD35F9E}"/>
              </a:ext>
            </a:extLst>
          </p:cNvPr>
          <p:cNvSpPr>
            <a:spLocks noGrp="1"/>
          </p:cNvSpPr>
          <p:nvPr>
            <p:ph type="body" sz="quarter" idx="10" hasCustomPrompt="1"/>
          </p:nvPr>
        </p:nvSpPr>
        <p:spPr>
          <a:xfrm>
            <a:off x="2991711" y="2495414"/>
            <a:ext cx="5290139" cy="717550"/>
          </a:xfrm>
          <a:prstGeom prst="rect">
            <a:avLst/>
          </a:prstGeom>
        </p:spPr>
        <p:txBody>
          <a:bodyPr anchor="b"/>
          <a:lstStyle>
            <a:lvl1pPr marL="0" indent="0">
              <a:buNone/>
              <a:defRPr sz="3600">
                <a:latin typeface="+mj-lt"/>
              </a:defRPr>
            </a:lvl1pPr>
          </a:lstStyle>
          <a:p>
            <a:pPr lvl="0"/>
            <a:r>
              <a:rPr lang="en-US"/>
              <a:t>Click to add text</a:t>
            </a:r>
          </a:p>
        </p:txBody>
      </p:sp>
      <p:sp>
        <p:nvSpPr>
          <p:cNvPr id="5" name="Content Placeholder 4">
            <a:extLst>
              <a:ext uri="{FF2B5EF4-FFF2-40B4-BE49-F238E27FC236}">
                <a16:creationId xmlns:a16="http://schemas.microsoft.com/office/drawing/2014/main" id="{FDE7A8EF-CEA3-4524-8D59-FD998CADA431}"/>
              </a:ext>
            </a:extLst>
          </p:cNvPr>
          <p:cNvSpPr>
            <a:spLocks noGrp="1"/>
          </p:cNvSpPr>
          <p:nvPr>
            <p:ph sz="quarter" idx="11" hasCustomPrompt="1"/>
          </p:nvPr>
        </p:nvSpPr>
        <p:spPr>
          <a:xfrm>
            <a:off x="2991712" y="3473178"/>
            <a:ext cx="5290139" cy="523082"/>
          </a:xfrm>
          <a:prstGeom prst="rect">
            <a:avLst/>
          </a:prstGeom>
        </p:spPr>
        <p:txBody>
          <a:bodyPr/>
          <a:lstStyle>
            <a:lvl1pPr marL="0" indent="0">
              <a:buNone/>
              <a:defRPr sz="1800"/>
            </a:lvl1pPr>
          </a:lstStyle>
          <a:p>
            <a:pPr lvl="0"/>
            <a:r>
              <a:rPr lang="en-US"/>
              <a:t>Click to add sub text</a:t>
            </a:r>
          </a:p>
        </p:txBody>
      </p:sp>
    </p:spTree>
    <p:extLst>
      <p:ext uri="{BB962C8B-B14F-4D97-AF65-F5344CB8AC3E}">
        <p14:creationId xmlns:p14="http://schemas.microsoft.com/office/powerpoint/2010/main" val="151897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29648-2570-444B-8B9C-364D77B70EB0}"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1DD53-92CF-3E49-8F2F-A20D1EB016EE}" type="slidenum">
              <a:rPr lang="en-US" smtClean="0"/>
              <a:t>‹#›</a:t>
            </a:fld>
            <a:endParaRPr lang="en-US"/>
          </a:p>
        </p:txBody>
      </p:sp>
    </p:spTree>
    <p:extLst>
      <p:ext uri="{BB962C8B-B14F-4D97-AF65-F5344CB8AC3E}">
        <p14:creationId xmlns:p14="http://schemas.microsoft.com/office/powerpoint/2010/main" val="155326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6029648-2570-444B-8B9C-364D77B70EB0}" type="datetimeFigureOut">
              <a:rPr lang="en-US" smtClean="0"/>
              <a:t>9/25/2023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6E1DD53-92CF-3E49-8F2F-A20D1EB016EE}" type="slidenum">
              <a:rPr lang="en-US" smtClean="0"/>
              <a:t>‹#›</a:t>
            </a:fld>
            <a:endParaRPr lang="en-US"/>
          </a:p>
        </p:txBody>
      </p:sp>
    </p:spTree>
    <p:extLst>
      <p:ext uri="{BB962C8B-B14F-4D97-AF65-F5344CB8AC3E}">
        <p14:creationId xmlns:p14="http://schemas.microsoft.com/office/powerpoint/2010/main" val="119035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029648-2570-444B-8B9C-364D77B70EB0}"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1DD53-92CF-3E49-8F2F-A20D1EB016EE}" type="slidenum">
              <a:rPr lang="en-US" smtClean="0"/>
              <a:t>‹#›</a:t>
            </a:fld>
            <a:endParaRPr lang="en-US"/>
          </a:p>
        </p:txBody>
      </p:sp>
    </p:spTree>
    <p:extLst>
      <p:ext uri="{BB962C8B-B14F-4D97-AF65-F5344CB8AC3E}">
        <p14:creationId xmlns:p14="http://schemas.microsoft.com/office/powerpoint/2010/main" val="121073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029648-2570-444B-8B9C-364D77B70EB0}"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1DD53-92CF-3E49-8F2F-A20D1EB016EE}" type="slidenum">
              <a:rPr lang="en-US" smtClean="0"/>
              <a:t>‹#›</a:t>
            </a:fld>
            <a:endParaRPr lang="en-US"/>
          </a:p>
        </p:txBody>
      </p:sp>
    </p:spTree>
    <p:extLst>
      <p:ext uri="{BB962C8B-B14F-4D97-AF65-F5344CB8AC3E}">
        <p14:creationId xmlns:p14="http://schemas.microsoft.com/office/powerpoint/2010/main" val="2252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029648-2570-444B-8B9C-364D77B70EB0}"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1DD53-92CF-3E49-8F2F-A20D1EB016EE}" type="slidenum">
              <a:rPr lang="en-US" smtClean="0"/>
              <a:t>‹#›</a:t>
            </a:fld>
            <a:endParaRPr lang="en-US"/>
          </a:p>
        </p:txBody>
      </p:sp>
    </p:spTree>
    <p:extLst>
      <p:ext uri="{BB962C8B-B14F-4D97-AF65-F5344CB8AC3E}">
        <p14:creationId xmlns:p14="http://schemas.microsoft.com/office/powerpoint/2010/main" val="326852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29648-2570-444B-8B9C-364D77B70EB0}"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1DD53-92CF-3E49-8F2F-A20D1EB016EE}" type="slidenum">
              <a:rPr lang="en-US" smtClean="0"/>
              <a:t>‹#›</a:t>
            </a:fld>
            <a:endParaRPr lang="en-US"/>
          </a:p>
        </p:txBody>
      </p:sp>
    </p:spTree>
    <p:extLst>
      <p:ext uri="{BB962C8B-B14F-4D97-AF65-F5344CB8AC3E}">
        <p14:creationId xmlns:p14="http://schemas.microsoft.com/office/powerpoint/2010/main" val="99619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6029648-2570-444B-8B9C-364D77B70EB0}" type="datetimeFigureOut">
              <a:rPr lang="en-US" smtClean="0"/>
              <a:t>9/25/2023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6E1DD53-92CF-3E49-8F2F-A20D1EB016EE}" type="slidenum">
              <a:rPr lang="en-US" smtClean="0"/>
              <a:t>‹#›</a:t>
            </a:fld>
            <a:endParaRPr lang="en-US"/>
          </a:p>
        </p:txBody>
      </p:sp>
    </p:spTree>
    <p:extLst>
      <p:ext uri="{BB962C8B-B14F-4D97-AF65-F5344CB8AC3E}">
        <p14:creationId xmlns:p14="http://schemas.microsoft.com/office/powerpoint/2010/main" val="1027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29648-2570-444B-8B9C-364D77B70EB0}"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1DD53-92CF-3E49-8F2F-A20D1EB016EE}" type="slidenum">
              <a:rPr lang="en-US" smtClean="0"/>
              <a:t>‹#›</a:t>
            </a:fld>
            <a:endParaRPr lang="en-US"/>
          </a:p>
        </p:txBody>
      </p:sp>
    </p:spTree>
    <p:extLst>
      <p:ext uri="{BB962C8B-B14F-4D97-AF65-F5344CB8AC3E}">
        <p14:creationId xmlns:p14="http://schemas.microsoft.com/office/powerpoint/2010/main" val="392603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56029648-2570-444B-8B9C-364D77B70EB0}" type="datetimeFigureOut">
              <a:rPr lang="en-US" smtClean="0"/>
              <a:t>9/25/2023</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E6E1DD53-92CF-3E49-8F2F-A20D1EB016EE}"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4663097"/>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196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awfordsautoservice.com/3-standard-maintenance-auto-services-that-are-complete-nonsense/"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lshahawkscribblins.blogspot.com/2015/07/when-writing-give-yourself-break.html"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tuaries.digital/2015/09/19/the-six-principles-of-influence-and-how-to-make-them-work-for-you/"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37470" y="1507414"/>
            <a:ext cx="5471630" cy="3703320"/>
          </a:xfrm>
        </p:spPr>
        <p:txBody>
          <a:bodyPr anchor="ctr">
            <a:normAutofit/>
          </a:bodyPr>
          <a:lstStyle/>
          <a:p>
            <a:pPr>
              <a:lnSpc>
                <a:spcPct val="90000"/>
              </a:lnSpc>
            </a:pPr>
            <a:r>
              <a:rPr lang="en-US" sz="4200"/>
              <a:t>Mapping Your School-Community Partnership Ecosystem</a:t>
            </a:r>
            <a:endParaRPr lang="en-US"/>
          </a:p>
        </p:txBody>
      </p:sp>
      <p:sp>
        <p:nvSpPr>
          <p:cNvPr id="3" name="Subtitle 2"/>
          <p:cNvSpPr>
            <a:spLocks noGrp="1"/>
          </p:cNvSpPr>
          <p:nvPr>
            <p:ph type="subTitle" idx="1"/>
          </p:nvPr>
        </p:nvSpPr>
        <p:spPr>
          <a:xfrm>
            <a:off x="333256" y="1507414"/>
            <a:ext cx="2498086" cy="3703320"/>
          </a:xfrm>
          <a:ln w="57150">
            <a:noFill/>
          </a:ln>
        </p:spPr>
        <p:txBody>
          <a:bodyPr anchor="ctr">
            <a:normAutofit/>
          </a:bodyPr>
          <a:lstStyle/>
          <a:p>
            <a:pPr algn="r"/>
            <a:endParaRPr lang="en-US" sz="1700" dirty="0"/>
          </a:p>
        </p:txBody>
      </p:sp>
      <p:sp>
        <p:nvSpPr>
          <p:cNvPr id="16" name="Rectangle 15">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0180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1AD6-DAAD-52EA-7F57-E5AF20DB715F}"/>
              </a:ext>
            </a:extLst>
          </p:cNvPr>
          <p:cNvSpPr>
            <a:spLocks noGrp="1"/>
          </p:cNvSpPr>
          <p:nvPr>
            <p:ph type="title"/>
          </p:nvPr>
        </p:nvSpPr>
        <p:spPr>
          <a:xfrm>
            <a:off x="435894" y="702156"/>
            <a:ext cx="8272212" cy="1013800"/>
          </a:xfrm>
        </p:spPr>
        <p:txBody>
          <a:bodyPr>
            <a:normAutofit/>
          </a:bodyPr>
          <a:lstStyle/>
          <a:p>
            <a:r>
              <a:rPr lang="en-US">
                <a:solidFill>
                  <a:srgbClr val="FFFFFF"/>
                </a:solidFill>
              </a:rPr>
              <a:t>from the field: strategies to build</a:t>
            </a:r>
          </a:p>
        </p:txBody>
      </p:sp>
      <p:sp useBgFill="1">
        <p:nvSpPr>
          <p:cNvPr id="9" name="Rectangle 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m vetorial gratis: Família, Amor, Arco Íris, Menino - Imagem gratis no Pixabay - 2112266">
            <a:extLst>
              <a:ext uri="{FF2B5EF4-FFF2-40B4-BE49-F238E27FC236}">
                <a16:creationId xmlns:a16="http://schemas.microsoft.com/office/drawing/2014/main" id="{2D22FFD4-381D-40EF-A7B7-CC7239D48D91}"/>
              </a:ext>
            </a:extLst>
          </p:cNvPr>
          <p:cNvPicPr>
            <a:picLocks noChangeAspect="1"/>
          </p:cNvPicPr>
          <p:nvPr/>
        </p:nvPicPr>
        <p:blipFill>
          <a:blip r:embed="rId2"/>
          <a:stretch>
            <a:fillRect/>
          </a:stretch>
        </p:blipFill>
        <p:spPr>
          <a:xfrm>
            <a:off x="492918" y="3255192"/>
            <a:ext cx="3721894" cy="1860947"/>
          </a:xfrm>
          <a:prstGeom prst="rect">
            <a:avLst/>
          </a:prstGeom>
        </p:spPr>
      </p:pic>
      <p:sp>
        <p:nvSpPr>
          <p:cNvPr id="3" name="Content Placeholder 2">
            <a:extLst>
              <a:ext uri="{FF2B5EF4-FFF2-40B4-BE49-F238E27FC236}">
                <a16:creationId xmlns:a16="http://schemas.microsoft.com/office/drawing/2014/main" id="{80139A89-CE2E-3CC3-38C6-720A02345A90}"/>
              </a:ext>
            </a:extLst>
          </p:cNvPr>
          <p:cNvSpPr>
            <a:spLocks noGrp="1"/>
          </p:cNvSpPr>
          <p:nvPr>
            <p:ph idx="1"/>
          </p:nvPr>
        </p:nvSpPr>
        <p:spPr>
          <a:xfrm>
            <a:off x="4751853" y="2180496"/>
            <a:ext cx="3956251" cy="4045683"/>
          </a:xfrm>
        </p:spPr>
        <p:txBody>
          <a:bodyPr>
            <a:normAutofit/>
          </a:bodyPr>
          <a:lstStyle/>
          <a:p>
            <a:pPr marL="305435" indent="-305435"/>
            <a:r>
              <a:rPr lang="en-US"/>
              <a:t>Remember the youth are at the heart of these relationships (what we are doing for them and their families)</a:t>
            </a:r>
            <a:endParaRPr lang="en-US" dirty="0"/>
          </a:p>
          <a:p>
            <a:pPr marL="305435" indent="-305435"/>
            <a:r>
              <a:rPr lang="en-US"/>
              <a:t>Ask a lot of questions! Clarity is key.</a:t>
            </a:r>
          </a:p>
          <a:p>
            <a:pPr marL="305435" indent="-305435"/>
            <a:r>
              <a:rPr lang="en-US"/>
              <a:t>Request feedback throughout process at regular intervals, while keeping an open flow of communication</a:t>
            </a:r>
          </a:p>
          <a:p>
            <a:pPr marL="305435" indent="-305435"/>
            <a:r>
              <a:rPr lang="en-US"/>
              <a:t>Setting healthy boundaries!</a:t>
            </a:r>
          </a:p>
          <a:p>
            <a:pPr marL="305435" indent="-305435"/>
            <a:r>
              <a:rPr lang="en-US"/>
              <a:t>Coming from a place of cultural humility (there is always more to learn)</a:t>
            </a:r>
          </a:p>
        </p:txBody>
      </p:sp>
    </p:spTree>
    <p:extLst>
      <p:ext uri="{BB962C8B-B14F-4D97-AF65-F5344CB8AC3E}">
        <p14:creationId xmlns:p14="http://schemas.microsoft.com/office/powerpoint/2010/main" val="230849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1AD6-DAAD-52EA-7F57-E5AF20DB715F}"/>
              </a:ext>
            </a:extLst>
          </p:cNvPr>
          <p:cNvSpPr>
            <a:spLocks noGrp="1"/>
          </p:cNvSpPr>
          <p:nvPr>
            <p:ph type="title"/>
          </p:nvPr>
        </p:nvSpPr>
        <p:spPr>
          <a:xfrm>
            <a:off x="435894" y="702156"/>
            <a:ext cx="8272212" cy="1013800"/>
          </a:xfrm>
        </p:spPr>
        <p:txBody>
          <a:bodyPr>
            <a:normAutofit/>
          </a:bodyPr>
          <a:lstStyle/>
          <a:p>
            <a:r>
              <a:rPr lang="en-US" dirty="0">
                <a:solidFill>
                  <a:srgbClr val="FFFFFF"/>
                </a:solidFill>
              </a:rPr>
              <a:t>from the field: strategies for managing </a:t>
            </a:r>
            <a:r>
              <a:rPr lang="en-US">
                <a:solidFill>
                  <a:srgbClr val="FFFFFF"/>
                </a:solidFill>
              </a:rPr>
              <a:t>challenges, conflict, and repair</a:t>
            </a:r>
          </a:p>
        </p:txBody>
      </p:sp>
      <p:sp useBgFill="1">
        <p:nvSpPr>
          <p:cNvPr id="24" name="Rectangle 23">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78D4B70-A6F9-DD33-B98F-34F642A7EEE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000" r="-1" b="-1"/>
          <a:stretch/>
        </p:blipFill>
        <p:spPr>
          <a:xfrm>
            <a:off x="492918" y="2789957"/>
            <a:ext cx="3721894" cy="2791417"/>
          </a:xfrm>
          <a:prstGeom prst="rect">
            <a:avLst/>
          </a:prstGeom>
        </p:spPr>
      </p:pic>
      <p:sp>
        <p:nvSpPr>
          <p:cNvPr id="3" name="Content Placeholder 2">
            <a:extLst>
              <a:ext uri="{FF2B5EF4-FFF2-40B4-BE49-F238E27FC236}">
                <a16:creationId xmlns:a16="http://schemas.microsoft.com/office/drawing/2014/main" id="{80139A89-CE2E-3CC3-38C6-720A02345A90}"/>
              </a:ext>
            </a:extLst>
          </p:cNvPr>
          <p:cNvSpPr>
            <a:spLocks noGrp="1"/>
          </p:cNvSpPr>
          <p:nvPr>
            <p:ph idx="1"/>
          </p:nvPr>
        </p:nvSpPr>
        <p:spPr>
          <a:xfrm>
            <a:off x="4751853" y="2180496"/>
            <a:ext cx="3956251" cy="4045683"/>
          </a:xfrm>
        </p:spPr>
        <p:txBody>
          <a:bodyPr vert="horz" lIns="91440" tIns="45720" rIns="91440" bIns="45720" rtlCol="0">
            <a:normAutofit/>
          </a:bodyPr>
          <a:lstStyle/>
          <a:p>
            <a:pPr marL="305435" indent="-305435">
              <a:buClr>
                <a:srgbClr val="7CD8F6"/>
              </a:buClr>
            </a:pPr>
            <a:r>
              <a:rPr lang="en-US"/>
              <a:t>Make compromises without resentment</a:t>
            </a:r>
          </a:p>
          <a:p>
            <a:pPr marL="305435" indent="-305435">
              <a:buClr>
                <a:srgbClr val="7CD8F6"/>
              </a:buClr>
            </a:pPr>
            <a:r>
              <a:rPr lang="en-US"/>
              <a:t>Acknowledge the impact and influence of power structures</a:t>
            </a:r>
          </a:p>
          <a:p>
            <a:pPr marL="305435" indent="-305435">
              <a:buClr>
                <a:srgbClr val="7CD8F6"/>
              </a:buClr>
            </a:pPr>
            <a:r>
              <a:rPr lang="en-US"/>
              <a:t>Check in when it feels like tension is forming</a:t>
            </a:r>
          </a:p>
          <a:p>
            <a:pPr marL="305435" indent="-305435">
              <a:buClr>
                <a:srgbClr val="7CD8F6"/>
              </a:buClr>
            </a:pPr>
            <a:r>
              <a:rPr lang="en-US"/>
              <a:t>Be as open to feedback as you want others to be</a:t>
            </a:r>
          </a:p>
          <a:p>
            <a:pPr marL="305435" indent="-305435">
              <a:buClr>
                <a:srgbClr val="7CD8F6"/>
              </a:buClr>
            </a:pPr>
            <a:r>
              <a:rPr lang="en-US"/>
              <a:t>When possible, have in-person meetings to resolve conflict because you can see body language</a:t>
            </a:r>
          </a:p>
        </p:txBody>
      </p:sp>
      <p:sp>
        <p:nvSpPr>
          <p:cNvPr id="5" name="TextBox 4">
            <a:extLst>
              <a:ext uri="{FF2B5EF4-FFF2-40B4-BE49-F238E27FC236}">
                <a16:creationId xmlns:a16="http://schemas.microsoft.com/office/drawing/2014/main" id="{0A85FF76-F423-E010-2065-7EEFC6EDFEA9}"/>
              </a:ext>
            </a:extLst>
          </p:cNvPr>
          <p:cNvSpPr txBox="1"/>
          <p:nvPr/>
        </p:nvSpPr>
        <p:spPr>
          <a:xfrm>
            <a:off x="1758691" y="5381319"/>
            <a:ext cx="24561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11920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8710CA3-902B-1D33-A040-1FFA8DF8C41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532" r="21760" b="-2"/>
          <a:stretch/>
        </p:blipFill>
        <p:spPr>
          <a:xfrm>
            <a:off x="334900" y="723899"/>
            <a:ext cx="5623962" cy="5676901"/>
          </a:xfrm>
          <a:prstGeom prst="rect">
            <a:avLst/>
          </a:prstGeom>
        </p:spPr>
      </p:pic>
      <p:sp>
        <p:nvSpPr>
          <p:cNvPr id="20" name="Rectangle 19">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1398624-AF88-2137-33B3-D5BB9A888C2D}"/>
              </a:ext>
            </a:extLst>
          </p:cNvPr>
          <p:cNvSpPr>
            <a:spLocks noGrp="1"/>
          </p:cNvSpPr>
          <p:nvPr>
            <p:ph type="title"/>
          </p:nvPr>
        </p:nvSpPr>
        <p:spPr>
          <a:xfrm>
            <a:off x="6222206" y="1419225"/>
            <a:ext cx="2311182" cy="2085869"/>
          </a:xfrm>
        </p:spPr>
        <p:txBody>
          <a:bodyPr vert="horz" lIns="91440" tIns="45720" rIns="91440" bIns="45720" rtlCol="0" anchor="b">
            <a:normAutofit/>
          </a:bodyPr>
          <a:lstStyle/>
          <a:p>
            <a:r>
              <a:rPr lang="en-US">
                <a:solidFill>
                  <a:srgbClr val="FFFFFF"/>
                </a:solidFill>
              </a:rPr>
              <a:t>BREAK</a:t>
            </a:r>
          </a:p>
        </p:txBody>
      </p:sp>
      <p:grpSp>
        <p:nvGrpSpPr>
          <p:cNvPr id="22" name="Group 21">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23" name="Rectangle 22">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EAD7E378-9A96-3597-1141-52B84DFC6975}"/>
              </a:ext>
            </a:extLst>
          </p:cNvPr>
          <p:cNvSpPr txBox="1"/>
          <p:nvPr/>
        </p:nvSpPr>
        <p:spPr>
          <a:xfrm>
            <a:off x="3339235" y="6200745"/>
            <a:ext cx="261962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66110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93C10D0-2E78-506A-89FB-76B8EAD9EC7F}"/>
              </a:ext>
            </a:extLst>
          </p:cNvPr>
          <p:cNvSpPr>
            <a:spLocks noGrp="1"/>
          </p:cNvSpPr>
          <p:nvPr>
            <p:ph type="title"/>
          </p:nvPr>
        </p:nvSpPr>
        <p:spPr>
          <a:xfrm>
            <a:off x="435894" y="702156"/>
            <a:ext cx="8272212" cy="1013800"/>
          </a:xfrm>
        </p:spPr>
        <p:txBody>
          <a:bodyPr>
            <a:normAutofit/>
          </a:bodyPr>
          <a:lstStyle/>
          <a:p>
            <a:r>
              <a:rPr lang="en-US" dirty="0">
                <a:solidFill>
                  <a:srgbClr val="FFFFFF"/>
                </a:solidFill>
              </a:rPr>
              <a:t>Partnership types</a:t>
            </a: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Diagram 3">
            <a:extLst>
              <a:ext uri="{FF2B5EF4-FFF2-40B4-BE49-F238E27FC236}">
                <a16:creationId xmlns:a16="http://schemas.microsoft.com/office/drawing/2014/main" id="{755F11EF-E9D3-B1C2-C572-75B154808A8A}"/>
              </a:ext>
            </a:extLst>
          </p:cNvPr>
          <p:cNvGraphicFramePr/>
          <p:nvPr>
            <p:extLst>
              <p:ext uri="{D42A27DB-BD31-4B8C-83A1-F6EECF244321}">
                <p14:modId xmlns:p14="http://schemas.microsoft.com/office/powerpoint/2010/main" val="3597806873"/>
              </p:ext>
            </p:extLst>
          </p:nvPr>
        </p:nvGraphicFramePr>
        <p:xfrm>
          <a:off x="373141" y="2252213"/>
          <a:ext cx="8272211"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44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5B37-B7C3-C80F-FA4D-6256D13FC76D}"/>
              </a:ext>
            </a:extLst>
          </p:cNvPr>
          <p:cNvSpPr>
            <a:spLocks noGrp="1"/>
          </p:cNvSpPr>
          <p:nvPr>
            <p:ph type="title"/>
          </p:nvPr>
        </p:nvSpPr>
        <p:spPr/>
        <p:txBody>
          <a:bodyPr/>
          <a:lstStyle/>
          <a:p>
            <a:r>
              <a:rPr lang="en-US" dirty="0"/>
              <a:t>Partnership type examples – low level of interaction</a:t>
            </a:r>
          </a:p>
        </p:txBody>
      </p:sp>
      <p:sp>
        <p:nvSpPr>
          <p:cNvPr id="5" name="Text Placeholder 4">
            <a:extLst>
              <a:ext uri="{FF2B5EF4-FFF2-40B4-BE49-F238E27FC236}">
                <a16:creationId xmlns:a16="http://schemas.microsoft.com/office/drawing/2014/main" id="{44A3FF7E-91A3-04AD-949D-CB11B23B845E}"/>
              </a:ext>
            </a:extLst>
          </p:cNvPr>
          <p:cNvSpPr>
            <a:spLocks noGrp="1"/>
          </p:cNvSpPr>
          <p:nvPr>
            <p:ph type="body" idx="1"/>
          </p:nvPr>
        </p:nvSpPr>
        <p:spPr>
          <a:xfrm>
            <a:off x="887219" y="2039744"/>
            <a:ext cx="3593500" cy="576262"/>
          </a:xfrm>
        </p:spPr>
        <p:txBody>
          <a:bodyPr/>
          <a:lstStyle/>
          <a:p>
            <a:r>
              <a:rPr lang="en-US" dirty="0">
                <a:ea typeface="+mn-lt"/>
                <a:cs typeface="+mn-lt"/>
              </a:rPr>
              <a:t>Independent/Other</a:t>
            </a:r>
            <a:endParaRPr lang="en-US" dirty="0"/>
          </a:p>
        </p:txBody>
      </p:sp>
      <p:sp>
        <p:nvSpPr>
          <p:cNvPr id="6" name="Content Placeholder 5">
            <a:extLst>
              <a:ext uri="{FF2B5EF4-FFF2-40B4-BE49-F238E27FC236}">
                <a16:creationId xmlns:a16="http://schemas.microsoft.com/office/drawing/2014/main" id="{28BCB7F8-B3B1-5259-732D-700201D82AB8}"/>
              </a:ext>
            </a:extLst>
          </p:cNvPr>
          <p:cNvSpPr>
            <a:spLocks noGrp="1"/>
          </p:cNvSpPr>
          <p:nvPr>
            <p:ph sz="half" idx="2"/>
          </p:nvPr>
        </p:nvSpPr>
        <p:spPr>
          <a:xfrm>
            <a:off x="572227" y="2692969"/>
            <a:ext cx="3899527" cy="2934999"/>
          </a:xfrm>
        </p:spPr>
        <p:txBody>
          <a:bodyPr>
            <a:normAutofit/>
          </a:bodyPr>
          <a:lstStyle/>
          <a:p>
            <a:pPr marL="285750" indent="-285750">
              <a:spcAft>
                <a:spcPts val="0"/>
              </a:spcAft>
              <a:buFont typeface="Arial,Sans-Serif" panose="05020102010507070707" pitchFamily="18" charset="2"/>
              <a:buChar char="•"/>
            </a:pPr>
            <a:r>
              <a:rPr lang="en-US" sz="2000" dirty="0">
                <a:ea typeface="+mn-lt"/>
                <a:cs typeface="+mn-lt"/>
              </a:rPr>
              <a:t>A middle school provides space for a small fee for a community partner to host a cultural dance group for youth on Saturdays.</a:t>
            </a:r>
          </a:p>
        </p:txBody>
      </p:sp>
      <p:sp>
        <p:nvSpPr>
          <p:cNvPr id="7" name="Text Placeholder 6">
            <a:extLst>
              <a:ext uri="{FF2B5EF4-FFF2-40B4-BE49-F238E27FC236}">
                <a16:creationId xmlns:a16="http://schemas.microsoft.com/office/drawing/2014/main" id="{2DE2B7AB-1C1F-3A48-2CDE-54524E4190ED}"/>
              </a:ext>
            </a:extLst>
          </p:cNvPr>
          <p:cNvSpPr>
            <a:spLocks noGrp="1"/>
          </p:cNvSpPr>
          <p:nvPr>
            <p:ph type="body" sz="quarter" idx="3"/>
          </p:nvPr>
        </p:nvSpPr>
        <p:spPr>
          <a:xfrm>
            <a:off x="4969308" y="2039744"/>
            <a:ext cx="3601635" cy="576262"/>
          </a:xfrm>
        </p:spPr>
        <p:txBody>
          <a:bodyPr/>
          <a:lstStyle/>
          <a:p>
            <a:r>
              <a:rPr lang="en-US" dirty="0"/>
              <a:t>Cooperative</a:t>
            </a:r>
          </a:p>
        </p:txBody>
      </p:sp>
      <p:sp>
        <p:nvSpPr>
          <p:cNvPr id="8" name="Content Placeholder 7">
            <a:extLst>
              <a:ext uri="{FF2B5EF4-FFF2-40B4-BE49-F238E27FC236}">
                <a16:creationId xmlns:a16="http://schemas.microsoft.com/office/drawing/2014/main" id="{E9198190-5F07-34F9-B085-647A56BB13AF}"/>
              </a:ext>
            </a:extLst>
          </p:cNvPr>
          <p:cNvSpPr>
            <a:spLocks noGrp="1"/>
          </p:cNvSpPr>
          <p:nvPr>
            <p:ph sz="quarter" idx="4"/>
          </p:nvPr>
        </p:nvSpPr>
        <p:spPr>
          <a:xfrm>
            <a:off x="4663282" y="2692969"/>
            <a:ext cx="3907662" cy="2934999"/>
          </a:xfrm>
        </p:spPr>
        <p:txBody>
          <a:bodyPr>
            <a:noAutofit/>
          </a:bodyPr>
          <a:lstStyle/>
          <a:p>
            <a:pPr marL="285750" indent="-285750">
              <a:spcAft>
                <a:spcPts val="0"/>
              </a:spcAft>
              <a:buFont typeface="Arial,Sans-Serif" panose="05020102010507070707" pitchFamily="18" charset="2"/>
              <a:buChar char="•"/>
            </a:pPr>
            <a:r>
              <a:rPr lang="en-US" sz="2000" dirty="0">
                <a:ea typeface="+mn-lt"/>
                <a:cs typeface="+mn-lt"/>
              </a:rPr>
              <a:t>A child care provider offers a before and after-school program at an elementary school. The provider and school have some shared goals around social and emotional skill development and safe environments for students and the school makes sure families know about the program, but they do their work on their own.</a:t>
            </a:r>
          </a:p>
        </p:txBody>
      </p:sp>
    </p:spTree>
    <p:extLst>
      <p:ext uri="{BB962C8B-B14F-4D97-AF65-F5344CB8AC3E}">
        <p14:creationId xmlns:p14="http://schemas.microsoft.com/office/powerpoint/2010/main" val="318286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5B37-B7C3-C80F-FA4D-6256D13FC76D}"/>
              </a:ext>
            </a:extLst>
          </p:cNvPr>
          <p:cNvSpPr>
            <a:spLocks noGrp="1"/>
          </p:cNvSpPr>
          <p:nvPr>
            <p:ph type="title"/>
          </p:nvPr>
        </p:nvSpPr>
        <p:spPr/>
        <p:txBody>
          <a:bodyPr/>
          <a:lstStyle/>
          <a:p>
            <a:r>
              <a:rPr lang="en-US" dirty="0"/>
              <a:t>Partnership type examples - engaged</a:t>
            </a:r>
          </a:p>
        </p:txBody>
      </p:sp>
      <p:sp>
        <p:nvSpPr>
          <p:cNvPr id="5" name="Text Placeholder 4">
            <a:extLst>
              <a:ext uri="{FF2B5EF4-FFF2-40B4-BE49-F238E27FC236}">
                <a16:creationId xmlns:a16="http://schemas.microsoft.com/office/drawing/2014/main" id="{44A3FF7E-91A3-04AD-949D-CB11B23B845E}"/>
              </a:ext>
            </a:extLst>
          </p:cNvPr>
          <p:cNvSpPr>
            <a:spLocks noGrp="1"/>
          </p:cNvSpPr>
          <p:nvPr>
            <p:ph type="body" idx="1"/>
          </p:nvPr>
        </p:nvSpPr>
        <p:spPr>
          <a:xfrm>
            <a:off x="887219" y="2093532"/>
            <a:ext cx="3593500" cy="576262"/>
          </a:xfrm>
        </p:spPr>
        <p:txBody>
          <a:bodyPr/>
          <a:lstStyle/>
          <a:p>
            <a:r>
              <a:rPr lang="en-US" dirty="0"/>
              <a:t>Collaborative</a:t>
            </a:r>
          </a:p>
        </p:txBody>
      </p:sp>
      <p:sp>
        <p:nvSpPr>
          <p:cNvPr id="6" name="Content Placeholder 5">
            <a:extLst>
              <a:ext uri="{FF2B5EF4-FFF2-40B4-BE49-F238E27FC236}">
                <a16:creationId xmlns:a16="http://schemas.microsoft.com/office/drawing/2014/main" id="{28BCB7F8-B3B1-5259-732D-700201D82AB8}"/>
              </a:ext>
            </a:extLst>
          </p:cNvPr>
          <p:cNvSpPr>
            <a:spLocks noGrp="1"/>
          </p:cNvSpPr>
          <p:nvPr>
            <p:ph sz="half" idx="2"/>
          </p:nvPr>
        </p:nvSpPr>
        <p:spPr>
          <a:xfrm>
            <a:off x="581192" y="2764686"/>
            <a:ext cx="3899527" cy="2934999"/>
          </a:xfrm>
        </p:spPr>
        <p:txBody>
          <a:bodyPr>
            <a:noAutofit/>
          </a:bodyPr>
          <a:lstStyle/>
          <a:p>
            <a:pPr marL="305435" indent="-305435"/>
            <a:r>
              <a:rPr lang="en-US" sz="2000" dirty="0"/>
              <a:t>A high school partners with an organization that offers enrichment activities and tutoring during lunch and after school for immigrant and refugee youth. They collaborate to ensure intended students are reached and are on a multi-partner planning team that hosts quarterly cultural nights at the school.</a:t>
            </a:r>
          </a:p>
        </p:txBody>
      </p:sp>
      <p:sp>
        <p:nvSpPr>
          <p:cNvPr id="7" name="Text Placeholder 6">
            <a:extLst>
              <a:ext uri="{FF2B5EF4-FFF2-40B4-BE49-F238E27FC236}">
                <a16:creationId xmlns:a16="http://schemas.microsoft.com/office/drawing/2014/main" id="{2DE2B7AB-1C1F-3A48-2CDE-54524E4190ED}"/>
              </a:ext>
            </a:extLst>
          </p:cNvPr>
          <p:cNvSpPr>
            <a:spLocks noGrp="1"/>
          </p:cNvSpPr>
          <p:nvPr>
            <p:ph type="body" sz="quarter" idx="3"/>
          </p:nvPr>
        </p:nvSpPr>
        <p:spPr>
          <a:xfrm>
            <a:off x="4906555" y="2093532"/>
            <a:ext cx="3601635" cy="576262"/>
          </a:xfrm>
        </p:spPr>
        <p:txBody>
          <a:bodyPr/>
          <a:lstStyle/>
          <a:p>
            <a:r>
              <a:rPr lang="en-US" dirty="0"/>
              <a:t>Integrated</a:t>
            </a:r>
          </a:p>
        </p:txBody>
      </p:sp>
      <p:sp>
        <p:nvSpPr>
          <p:cNvPr id="8" name="Content Placeholder 7">
            <a:extLst>
              <a:ext uri="{FF2B5EF4-FFF2-40B4-BE49-F238E27FC236}">
                <a16:creationId xmlns:a16="http://schemas.microsoft.com/office/drawing/2014/main" id="{E9198190-5F07-34F9-B085-647A56BB13AF}"/>
              </a:ext>
            </a:extLst>
          </p:cNvPr>
          <p:cNvSpPr>
            <a:spLocks noGrp="1"/>
          </p:cNvSpPr>
          <p:nvPr>
            <p:ph sz="quarter" idx="4"/>
          </p:nvPr>
        </p:nvSpPr>
        <p:spPr>
          <a:xfrm>
            <a:off x="4663282" y="2764686"/>
            <a:ext cx="3907662" cy="2934999"/>
          </a:xfrm>
        </p:spPr>
        <p:txBody>
          <a:bodyPr/>
          <a:lstStyle/>
          <a:p>
            <a:pPr marL="285750" indent="-285750">
              <a:spcAft>
                <a:spcPts val="0"/>
              </a:spcAft>
              <a:buFont typeface="Arial,Sans-Serif" panose="05020102010507070707" pitchFamily="18" charset="2"/>
              <a:buChar char="•"/>
            </a:pPr>
            <a:r>
              <a:rPr lang="en-US" sz="2000" dirty="0">
                <a:ea typeface="+mn-lt"/>
                <a:cs typeface="+mn-lt"/>
              </a:rPr>
              <a:t>A 21st Century Community Learning Center-style program has an office in the school building, set strategic goals for youth and family programs and services in partnership with school leadership and a family advisory council, and meets monthly to check in on goals.</a:t>
            </a:r>
          </a:p>
          <a:p>
            <a:pPr marL="305435" indent="-305435">
              <a:spcAft>
                <a:spcPts val="0"/>
              </a:spcAft>
            </a:pPr>
            <a:endParaRPr lang="en-US" dirty="0">
              <a:ea typeface="+mn-lt"/>
              <a:cs typeface="+mn-lt"/>
            </a:endParaRPr>
          </a:p>
          <a:p>
            <a:pPr marL="305435" indent="-305435"/>
            <a:endParaRPr lang="en-US" dirty="0"/>
          </a:p>
        </p:txBody>
      </p:sp>
    </p:spTree>
    <p:extLst>
      <p:ext uri="{BB962C8B-B14F-4D97-AF65-F5344CB8AC3E}">
        <p14:creationId xmlns:p14="http://schemas.microsoft.com/office/powerpoint/2010/main" val="263818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0" name="Rectangle 29">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Chart&#10;&#10;Description automatically generated">
            <a:extLst>
              <a:ext uri="{FF2B5EF4-FFF2-40B4-BE49-F238E27FC236}">
                <a16:creationId xmlns:a16="http://schemas.microsoft.com/office/drawing/2014/main" id="{EBC0CA25-1935-A820-41C0-4E6281180269}"/>
              </a:ext>
            </a:extLst>
          </p:cNvPr>
          <p:cNvPicPr>
            <a:picLocks noChangeAspect="1"/>
          </p:cNvPicPr>
          <p:nvPr/>
        </p:nvPicPr>
        <p:blipFill rotWithShape="1">
          <a:blip r:embed="rId2"/>
          <a:srcRect l="11259" t="9091" r="14196" b="1"/>
          <a:stretch/>
        </p:blipFill>
        <p:spPr>
          <a:xfrm>
            <a:off x="20" y="10"/>
            <a:ext cx="9143980" cy="6857990"/>
          </a:xfrm>
          <a:prstGeom prst="rect">
            <a:avLst/>
          </a:prstGeom>
        </p:spPr>
      </p:pic>
      <p:sp>
        <p:nvSpPr>
          <p:cNvPr id="32" name="Rectangle 31">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549" y="4428067"/>
            <a:ext cx="8445500"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76F605-1E20-934A-1424-587286853A73}"/>
              </a:ext>
            </a:extLst>
          </p:cNvPr>
          <p:cNvSpPr>
            <a:spLocks noGrp="1"/>
          </p:cNvSpPr>
          <p:nvPr>
            <p:ph type="title"/>
          </p:nvPr>
        </p:nvSpPr>
        <p:spPr>
          <a:xfrm>
            <a:off x="457199" y="4572000"/>
            <a:ext cx="8223856" cy="895244"/>
          </a:xfrm>
        </p:spPr>
        <p:txBody>
          <a:bodyPr vert="horz" lIns="91440" tIns="45720" rIns="91440" bIns="45720" rtlCol="0" anchor="b">
            <a:normAutofit/>
          </a:bodyPr>
          <a:lstStyle/>
          <a:p>
            <a:r>
              <a:rPr lang="en-US" sz="3500">
                <a:solidFill>
                  <a:srgbClr val="FFFFFF"/>
                </a:solidFill>
              </a:rPr>
              <a:t>connections</a:t>
            </a:r>
          </a:p>
        </p:txBody>
      </p:sp>
      <p:sp>
        <p:nvSpPr>
          <p:cNvPr id="3" name="Content Placeholder 2">
            <a:extLst>
              <a:ext uri="{FF2B5EF4-FFF2-40B4-BE49-F238E27FC236}">
                <a16:creationId xmlns:a16="http://schemas.microsoft.com/office/drawing/2014/main" id="{A11845D3-0407-4F92-C55C-790F1C6BD89C}"/>
              </a:ext>
            </a:extLst>
          </p:cNvPr>
          <p:cNvSpPr>
            <a:spLocks noGrp="1"/>
          </p:cNvSpPr>
          <p:nvPr>
            <p:ph idx="1"/>
          </p:nvPr>
        </p:nvSpPr>
        <p:spPr>
          <a:xfrm>
            <a:off x="457198" y="5467246"/>
            <a:ext cx="8223857" cy="484822"/>
          </a:xfrm>
        </p:spPr>
        <p:txBody>
          <a:bodyPr vert="horz" lIns="91440" tIns="45720" rIns="91440" bIns="45720" rtlCol="0" anchor="t">
            <a:normAutofit/>
          </a:bodyPr>
          <a:lstStyle/>
          <a:p>
            <a:pPr marL="0" indent="0">
              <a:buNone/>
            </a:pPr>
            <a:r>
              <a:rPr lang="en-US" sz="1600" cap="all">
                <a:solidFill>
                  <a:srgbClr val="EBEBEB"/>
                </a:solidFill>
              </a:rPr>
              <a:t>How are individuals and organizations connected in your ecosystem?</a:t>
            </a:r>
          </a:p>
        </p:txBody>
      </p:sp>
    </p:spTree>
    <p:extLst>
      <p:ext uri="{BB962C8B-B14F-4D97-AF65-F5344CB8AC3E}">
        <p14:creationId xmlns:p14="http://schemas.microsoft.com/office/powerpoint/2010/main" val="20684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egging Hands Poor · Free photo on Pixabay">
            <a:extLst>
              <a:ext uri="{FF2B5EF4-FFF2-40B4-BE49-F238E27FC236}">
                <a16:creationId xmlns:a16="http://schemas.microsoft.com/office/drawing/2014/main" id="{783CBE09-8FE9-C3E4-3523-3E17EEFA2C8A}"/>
              </a:ext>
            </a:extLst>
          </p:cNvPr>
          <p:cNvPicPr>
            <a:picLocks noChangeAspect="1"/>
          </p:cNvPicPr>
          <p:nvPr/>
        </p:nvPicPr>
        <p:blipFill rotWithShape="1">
          <a:blip r:embed="rId2">
            <a:duotone>
              <a:schemeClr val="bg2">
                <a:shade val="45000"/>
                <a:satMod val="135000"/>
              </a:schemeClr>
              <a:prstClr val="white"/>
            </a:duotone>
            <a:alphaModFix amt="35000"/>
          </a:blip>
          <a:srcRect/>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FFB81C-8E0F-6D09-8587-04F059DF01AF}"/>
              </a:ext>
            </a:extLst>
          </p:cNvPr>
          <p:cNvSpPr>
            <a:spLocks noGrp="1"/>
          </p:cNvSpPr>
          <p:nvPr>
            <p:ph type="title"/>
          </p:nvPr>
        </p:nvSpPr>
        <p:spPr>
          <a:xfrm>
            <a:off x="435894" y="702156"/>
            <a:ext cx="8272212" cy="1013800"/>
          </a:xfrm>
        </p:spPr>
        <p:txBody>
          <a:bodyPr>
            <a:normAutofit/>
          </a:bodyPr>
          <a:lstStyle/>
          <a:p>
            <a:r>
              <a:rPr lang="en-US">
                <a:solidFill>
                  <a:srgbClr val="FFFFFF"/>
                </a:solidFill>
              </a:rPr>
              <a:t>holding power and influence</a:t>
            </a: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A135AB4A-D034-003F-40BE-F6D3C0BE36ED}"/>
              </a:ext>
            </a:extLst>
          </p:cNvPr>
          <p:cNvSpPr>
            <a:spLocks noGrp="1"/>
          </p:cNvSpPr>
          <p:nvPr>
            <p:ph idx="1"/>
          </p:nvPr>
        </p:nvSpPr>
        <p:spPr>
          <a:xfrm>
            <a:off x="435894" y="2180496"/>
            <a:ext cx="8272211" cy="3678303"/>
          </a:xfrm>
        </p:spPr>
        <p:txBody>
          <a:bodyPr>
            <a:normAutofit/>
          </a:bodyPr>
          <a:lstStyle/>
          <a:p>
            <a:pPr marL="305435" indent="-305435"/>
            <a:r>
              <a:rPr lang="en-US" sz="2400" dirty="0"/>
              <a:t>What kind of power and influence do individuals and organizations hold?</a:t>
            </a:r>
            <a:endParaRPr lang="en-US" dirty="0"/>
          </a:p>
          <a:p>
            <a:pPr marL="305435" indent="-305435"/>
            <a:r>
              <a:rPr lang="en-US" sz="2400" dirty="0"/>
              <a:t>What are the things you don't have the power to change?</a:t>
            </a:r>
          </a:p>
          <a:p>
            <a:pPr marL="305435" indent="-305435"/>
            <a:r>
              <a:rPr lang="en-US" sz="2400" dirty="0">
                <a:ea typeface="+mn-lt"/>
                <a:cs typeface="+mn-lt"/>
              </a:rPr>
              <a:t>How are you involving the people most impacted in your program design and decision-making processes?</a:t>
            </a:r>
            <a:endParaRPr lang="en-US" sz="2400" dirty="0"/>
          </a:p>
        </p:txBody>
      </p:sp>
    </p:spTree>
    <p:extLst>
      <p:ext uri="{BB962C8B-B14F-4D97-AF65-F5344CB8AC3E}">
        <p14:creationId xmlns:p14="http://schemas.microsoft.com/office/powerpoint/2010/main" val="134307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EDF8-3EC6-44E3-8367-9741D0B6CC8D}"/>
              </a:ext>
            </a:extLst>
          </p:cNvPr>
          <p:cNvSpPr>
            <a:spLocks noGrp="1"/>
          </p:cNvSpPr>
          <p:nvPr>
            <p:ph type="title"/>
          </p:nvPr>
        </p:nvSpPr>
        <p:spPr>
          <a:xfrm>
            <a:off x="435894" y="702156"/>
            <a:ext cx="8272212" cy="1013800"/>
          </a:xfrm>
        </p:spPr>
        <p:txBody>
          <a:bodyPr>
            <a:normAutofit/>
          </a:bodyPr>
          <a:lstStyle/>
          <a:p>
            <a:r>
              <a:rPr lang="en-US" dirty="0"/>
              <a:t>Close your eyes...</a:t>
            </a:r>
            <a:br>
              <a:rPr lang="en-US" dirty="0"/>
            </a:br>
            <a:r>
              <a:rPr lang="en-US" dirty="0"/>
              <a:t>What is your Partnership fairy tale?</a:t>
            </a:r>
          </a:p>
        </p:txBody>
      </p:sp>
      <p:sp>
        <p:nvSpPr>
          <p:cNvPr id="22" name="Rectangle 21">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ree photo Magic Fairy Tale Monster Dragon Fantasy Forest - Max Pixel">
            <a:extLst>
              <a:ext uri="{FF2B5EF4-FFF2-40B4-BE49-F238E27FC236}">
                <a16:creationId xmlns:a16="http://schemas.microsoft.com/office/drawing/2014/main" id="{971C382B-D3A2-405F-A0EE-7A0B5AB88BC5}"/>
              </a:ext>
            </a:extLst>
          </p:cNvPr>
          <p:cNvPicPr>
            <a:picLocks noChangeAspect="1"/>
          </p:cNvPicPr>
          <p:nvPr/>
        </p:nvPicPr>
        <p:blipFill rotWithShape="1">
          <a:blip r:embed="rId3"/>
          <a:srcRect l="14343" r="17575" b="-4"/>
          <a:stretch/>
        </p:blipFill>
        <p:spPr>
          <a:xfrm>
            <a:off x="492918" y="2361056"/>
            <a:ext cx="3721894" cy="3649219"/>
          </a:xfrm>
          <a:prstGeom prst="rect">
            <a:avLst/>
          </a:prstGeom>
        </p:spPr>
      </p:pic>
      <p:sp>
        <p:nvSpPr>
          <p:cNvPr id="17" name="Content Placeholder 16">
            <a:extLst>
              <a:ext uri="{FF2B5EF4-FFF2-40B4-BE49-F238E27FC236}">
                <a16:creationId xmlns:a16="http://schemas.microsoft.com/office/drawing/2014/main" id="{CC4E6BF0-CAFD-46C6-B97D-14BC8F07A5DD}"/>
              </a:ext>
            </a:extLst>
          </p:cNvPr>
          <p:cNvSpPr>
            <a:spLocks noGrp="1"/>
          </p:cNvSpPr>
          <p:nvPr>
            <p:ph idx="1"/>
          </p:nvPr>
        </p:nvSpPr>
        <p:spPr>
          <a:xfrm>
            <a:off x="4751853" y="2180496"/>
            <a:ext cx="3956251" cy="4045683"/>
          </a:xfrm>
        </p:spPr>
        <p:txBody>
          <a:bodyPr numCol="1">
            <a:normAutofit/>
          </a:bodyPr>
          <a:lstStyle/>
          <a:p>
            <a:pPr marL="457200" indent="-457200">
              <a:buAutoNum type="arabicPeriod"/>
            </a:pPr>
            <a:r>
              <a:rPr lang="en-US" sz="2000" dirty="0"/>
              <a:t>What is a challenge or obstacle (person, place, or thing) you face in your ecosystem?</a:t>
            </a:r>
            <a:endParaRPr lang="en-US" sz="2000"/>
          </a:p>
          <a:p>
            <a:pPr marL="457200" indent="-457200">
              <a:buAutoNum type="arabicPeriod"/>
            </a:pPr>
            <a:r>
              <a:rPr lang="en-US" sz="2000" dirty="0">
                <a:ea typeface="+mn-lt"/>
                <a:cs typeface="+mn-lt"/>
              </a:rPr>
              <a:t>What is your goal?</a:t>
            </a:r>
          </a:p>
          <a:p>
            <a:pPr marL="457200" indent="-457200">
              <a:buAutoNum type="arabicPeriod"/>
            </a:pPr>
            <a:r>
              <a:rPr lang="en-US" sz="2000" dirty="0">
                <a:ea typeface="+mn-lt"/>
                <a:cs typeface="+mn-lt"/>
              </a:rPr>
              <a:t>What is your magical power? Are you a Warrior, Wizard, Royal, or Rebel?</a:t>
            </a:r>
          </a:p>
          <a:p>
            <a:pPr marL="457200" indent="-457200">
              <a:buAutoNum type="arabicPeriod"/>
            </a:pPr>
            <a:r>
              <a:rPr lang="en-US" sz="2000" dirty="0"/>
              <a:t>Who are your potential allies?</a:t>
            </a:r>
          </a:p>
          <a:p>
            <a:pPr marL="457200" indent="-457200">
              <a:buAutoNum type="arabicPeriod"/>
            </a:pPr>
            <a:r>
              <a:rPr lang="en-US" sz="2000" dirty="0"/>
              <a:t>What kind of plot twist would help you reach your goal?</a:t>
            </a:r>
          </a:p>
        </p:txBody>
      </p:sp>
    </p:spTree>
    <p:extLst>
      <p:ext uri="{BB962C8B-B14F-4D97-AF65-F5344CB8AC3E}">
        <p14:creationId xmlns:p14="http://schemas.microsoft.com/office/powerpoint/2010/main" val="328467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swimming&#10;&#10;Description automatically generated">
            <a:extLst>
              <a:ext uri="{FF2B5EF4-FFF2-40B4-BE49-F238E27FC236}">
                <a16:creationId xmlns:a16="http://schemas.microsoft.com/office/drawing/2014/main" id="{8E94F2DC-E0FF-35E1-B916-C950D23EB2E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401" r="24630" b="9092"/>
          <a:stretch/>
        </p:blipFill>
        <p:spPr>
          <a:xfrm>
            <a:off x="20" y="10"/>
            <a:ext cx="9143980" cy="6857990"/>
          </a:xfrm>
          <a:prstGeom prst="rect">
            <a:avLst/>
          </a:prstGeom>
        </p:spPr>
      </p:pic>
      <p:grpSp>
        <p:nvGrpSpPr>
          <p:cNvPr id="21" name="Group 2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2"/>
            <a:chOff x="438068" y="457200"/>
            <a:chExt cx="3703320" cy="5935132"/>
          </a:xfrm>
        </p:grpSpPr>
        <p:sp>
          <p:nvSpPr>
            <p:cNvPr id="22" name="Rectangle 2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EB95197-8DAD-4CF3-8796-8C0F6D0E1E17}"/>
              </a:ext>
            </a:extLst>
          </p:cNvPr>
          <p:cNvSpPr>
            <a:spLocks noGrp="1"/>
          </p:cNvSpPr>
          <p:nvPr>
            <p:ph type="title"/>
          </p:nvPr>
        </p:nvSpPr>
        <p:spPr>
          <a:xfrm>
            <a:off x="438150" y="782838"/>
            <a:ext cx="2559050" cy="1372177"/>
          </a:xfrm>
        </p:spPr>
        <p:txBody>
          <a:bodyPr anchor="ctr">
            <a:normAutofit/>
          </a:bodyPr>
          <a:lstStyle/>
          <a:p>
            <a:pPr>
              <a:lnSpc>
                <a:spcPct val="90000"/>
              </a:lnSpc>
            </a:pPr>
            <a:r>
              <a:rPr lang="en-US" sz="2200">
                <a:solidFill>
                  <a:srgbClr val="FFFFFF"/>
                </a:solidFill>
              </a:rPr>
              <a:t>Harnessing our own power &amp; influence</a:t>
            </a:r>
          </a:p>
        </p:txBody>
      </p:sp>
      <p:sp>
        <p:nvSpPr>
          <p:cNvPr id="3" name="Content Placeholder 2">
            <a:extLst>
              <a:ext uri="{FF2B5EF4-FFF2-40B4-BE49-F238E27FC236}">
                <a16:creationId xmlns:a16="http://schemas.microsoft.com/office/drawing/2014/main" id="{AE487C05-4814-344B-909D-C8E169FF9C47}"/>
              </a:ext>
            </a:extLst>
          </p:cNvPr>
          <p:cNvSpPr>
            <a:spLocks noGrp="1"/>
          </p:cNvSpPr>
          <p:nvPr>
            <p:ph idx="1"/>
          </p:nvPr>
        </p:nvSpPr>
        <p:spPr>
          <a:xfrm>
            <a:off x="435894" y="2438399"/>
            <a:ext cx="2561306" cy="3564467"/>
          </a:xfrm>
        </p:spPr>
        <p:txBody>
          <a:bodyPr vert="horz" lIns="91440" tIns="45720" rIns="91440" bIns="45720" rtlCol="0">
            <a:normAutofit/>
          </a:bodyPr>
          <a:lstStyle/>
          <a:p>
            <a:pPr marL="305435" indent="-305435">
              <a:lnSpc>
                <a:spcPct val="90000"/>
              </a:lnSpc>
            </a:pPr>
            <a:r>
              <a:rPr lang="en-US">
                <a:solidFill>
                  <a:srgbClr val="FFFFFF"/>
                </a:solidFill>
              </a:rPr>
              <a:t>Where are you investing your resources (time, energy, etc.), your power and influence? </a:t>
            </a:r>
          </a:p>
          <a:p>
            <a:pPr marL="629920" lvl="1" indent="-305435">
              <a:lnSpc>
                <a:spcPct val="90000"/>
              </a:lnSpc>
            </a:pPr>
            <a:r>
              <a:rPr lang="en-US">
                <a:solidFill>
                  <a:srgbClr val="FFFFFF"/>
                </a:solidFill>
              </a:rPr>
              <a:t>Does this align with your program goals and mission?</a:t>
            </a:r>
          </a:p>
          <a:p>
            <a:pPr marL="305435" indent="-305435">
              <a:lnSpc>
                <a:spcPct val="90000"/>
              </a:lnSpc>
            </a:pPr>
            <a:r>
              <a:rPr lang="en-US">
                <a:solidFill>
                  <a:srgbClr val="FFFFFF"/>
                </a:solidFill>
              </a:rPr>
              <a:t>What is your role in affecting change in this ecosystem to support those most impacted (our young people)?</a:t>
            </a:r>
          </a:p>
        </p:txBody>
      </p:sp>
      <p:sp>
        <p:nvSpPr>
          <p:cNvPr id="5" name="TextBox 4">
            <a:extLst>
              <a:ext uri="{FF2B5EF4-FFF2-40B4-BE49-F238E27FC236}">
                <a16:creationId xmlns:a16="http://schemas.microsoft.com/office/drawing/2014/main" id="{8DC8FBEC-7F9F-F370-634D-FCEC5207CF7E}"/>
              </a:ext>
            </a:extLst>
          </p:cNvPr>
          <p:cNvSpPr txBox="1"/>
          <p:nvPr/>
        </p:nvSpPr>
        <p:spPr>
          <a:xfrm>
            <a:off x="6524373" y="6657945"/>
            <a:ext cx="261962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7173149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0743-778A-4471-9509-57EB2B365D7E}"/>
              </a:ext>
            </a:extLst>
          </p:cNvPr>
          <p:cNvSpPr>
            <a:spLocks noGrp="1"/>
          </p:cNvSpPr>
          <p:nvPr>
            <p:ph type="title"/>
          </p:nvPr>
        </p:nvSpPr>
        <p:spPr>
          <a:xfrm>
            <a:off x="443413" y="1002947"/>
            <a:ext cx="8257173" cy="1104036"/>
          </a:xfrm>
        </p:spPr>
        <p:txBody>
          <a:bodyPr vert="horz" lIns="91440" tIns="45720" rIns="91440" bIns="45720" rtlCol="0" anchor="b">
            <a:normAutofit/>
          </a:bodyPr>
          <a:lstStyle/>
          <a:p>
            <a:r>
              <a:rPr lang="en-US">
                <a:solidFill>
                  <a:srgbClr val="FFFFFF"/>
                </a:solidFill>
              </a:rPr>
              <a:t>Welcome to "Mapping your school-community partnership ecosystem!"</a:t>
            </a:r>
          </a:p>
          <a:p>
            <a:endParaRPr lang="en-US">
              <a:solidFill>
                <a:srgbClr val="FFFFFF"/>
              </a:solidFill>
            </a:endParaRPr>
          </a:p>
        </p:txBody>
      </p:sp>
      <p:sp useBgFill="1">
        <p:nvSpPr>
          <p:cNvPr id="36" name="Rectangle 35">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BF4C62-1DB0-48B3-8677-83C3A049AD85}"/>
              </a:ext>
            </a:extLst>
          </p:cNvPr>
          <p:cNvSpPr txBox="1"/>
          <p:nvPr/>
        </p:nvSpPr>
        <p:spPr>
          <a:xfrm>
            <a:off x="4751853" y="2180496"/>
            <a:ext cx="3956251" cy="40456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20000"/>
              </a:spcBef>
              <a:spcAft>
                <a:spcPts val="600"/>
              </a:spcAft>
              <a:buClr>
                <a:schemeClr val="accent2"/>
              </a:buClr>
              <a:buSzPct val="92000"/>
            </a:pPr>
            <a:r>
              <a:rPr lang="en-US" sz="2000">
                <a:solidFill>
                  <a:schemeClr val="tx2"/>
                </a:solidFill>
              </a:rPr>
              <a:t>Please type into the chat box:</a:t>
            </a:r>
          </a:p>
          <a:p>
            <a:pPr>
              <a:spcBef>
                <a:spcPct val="20000"/>
              </a:spcBef>
              <a:spcAft>
                <a:spcPts val="600"/>
              </a:spcAft>
              <a:buClr>
                <a:schemeClr val="accent2"/>
              </a:buClr>
              <a:buSzPct val="92000"/>
              <a:buFont typeface="Wingdings 2" panose="05020102010507070707" pitchFamily="18" charset="2"/>
              <a:buChar char=""/>
            </a:pPr>
            <a:r>
              <a:rPr lang="en-US" sz="2000">
                <a:solidFill>
                  <a:schemeClr val="tx2"/>
                </a:solidFill>
              </a:rPr>
              <a:t>Name &amp; Pronouns</a:t>
            </a:r>
          </a:p>
          <a:p>
            <a:pPr>
              <a:spcBef>
                <a:spcPct val="20000"/>
              </a:spcBef>
              <a:spcAft>
                <a:spcPts val="600"/>
              </a:spcAft>
              <a:buClr>
                <a:schemeClr val="accent2"/>
              </a:buClr>
              <a:buSzPct val="92000"/>
              <a:buFont typeface="Wingdings 2" panose="05020102010507070707" pitchFamily="18" charset="2"/>
              <a:buChar char=""/>
            </a:pPr>
            <a:r>
              <a:rPr lang="en-US" sz="2000">
                <a:solidFill>
                  <a:schemeClr val="tx2"/>
                </a:solidFill>
              </a:rPr>
              <a:t>Organization</a:t>
            </a:r>
          </a:p>
          <a:p>
            <a:pPr>
              <a:spcBef>
                <a:spcPct val="20000"/>
              </a:spcBef>
              <a:spcAft>
                <a:spcPts val="600"/>
              </a:spcAft>
              <a:buClr>
                <a:schemeClr val="accent2"/>
              </a:buClr>
              <a:buSzPct val="92000"/>
              <a:buFont typeface="Wingdings 2" panose="05020102010507070707" pitchFamily="18" charset="2"/>
              <a:buChar char=""/>
            </a:pPr>
            <a:r>
              <a:rPr lang="en-US" sz="2000">
                <a:ea typeface="+mn-lt"/>
                <a:cs typeface="+mn-lt"/>
              </a:rPr>
              <a:t>What's one word or phrase to describe your school-community partnership ecosystem?</a:t>
            </a:r>
          </a:p>
        </p:txBody>
      </p:sp>
      <p:pic>
        <p:nvPicPr>
          <p:cNvPr id="4" name="Picture 4" descr="Chart&#10;&#10;Description automatically generated">
            <a:extLst>
              <a:ext uri="{FF2B5EF4-FFF2-40B4-BE49-F238E27FC236}">
                <a16:creationId xmlns:a16="http://schemas.microsoft.com/office/drawing/2014/main" id="{4B48EF1A-9001-4280-A2AF-7342FD9B21DF}"/>
              </a:ext>
            </a:extLst>
          </p:cNvPr>
          <p:cNvPicPr>
            <a:picLocks noChangeAspect="1"/>
          </p:cNvPicPr>
          <p:nvPr/>
        </p:nvPicPr>
        <p:blipFill>
          <a:blip r:embed="rId3"/>
          <a:stretch>
            <a:fillRect/>
          </a:stretch>
        </p:blipFill>
        <p:spPr>
          <a:xfrm>
            <a:off x="450411" y="2901517"/>
            <a:ext cx="3886199" cy="2390354"/>
          </a:xfrm>
          <a:prstGeom prst="rect">
            <a:avLst/>
          </a:prstGeom>
        </p:spPr>
      </p:pic>
    </p:spTree>
    <p:extLst>
      <p:ext uri="{BB962C8B-B14F-4D97-AF65-F5344CB8AC3E}">
        <p14:creationId xmlns:p14="http://schemas.microsoft.com/office/powerpoint/2010/main" val="112523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6" name="Rectangle 15">
            <a:extLst>
              <a:ext uri="{FF2B5EF4-FFF2-40B4-BE49-F238E27FC236}">
                <a16:creationId xmlns:a16="http://schemas.microsoft.com/office/drawing/2014/main" id="{4B526CBF-0AA4-49A9-B305-EE0AF3AF6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3">
            <a:extLst>
              <a:ext uri="{FF2B5EF4-FFF2-40B4-BE49-F238E27FC236}">
                <a16:creationId xmlns:a16="http://schemas.microsoft.com/office/drawing/2014/main" id="{B0B70BF7-B621-ED83-49A4-66288E4E3196}"/>
              </a:ext>
            </a:extLst>
          </p:cNvPr>
          <p:cNvPicPr>
            <a:picLocks noChangeAspect="1"/>
          </p:cNvPicPr>
          <p:nvPr/>
        </p:nvPicPr>
        <p:blipFill rotWithShape="1">
          <a:blip r:embed="rId3"/>
          <a:srcRect t="7763" r="36080" b="7010"/>
          <a:stretch/>
        </p:blipFill>
        <p:spPr>
          <a:xfrm>
            <a:off x="20" y="10"/>
            <a:ext cx="9143980" cy="6857990"/>
          </a:xfrm>
          <a:prstGeom prst="rect">
            <a:avLst/>
          </a:prstGeom>
        </p:spPr>
      </p:pic>
      <p:grpSp>
        <p:nvGrpSpPr>
          <p:cNvPr id="28" name="Group 17">
            <a:extLst>
              <a:ext uri="{FF2B5EF4-FFF2-40B4-BE49-F238E27FC236}">
                <a16:creationId xmlns:a16="http://schemas.microsoft.com/office/drawing/2014/main" id="{CC8B5139-02E6-4DEA-9CCE-962CAF0AFB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2"/>
            <a:chOff x="438068" y="457200"/>
            <a:chExt cx="3703320" cy="5935132"/>
          </a:xfrm>
        </p:grpSpPr>
        <p:sp>
          <p:nvSpPr>
            <p:cNvPr id="19" name="Rectangle 18">
              <a:extLst>
                <a:ext uri="{FF2B5EF4-FFF2-40B4-BE49-F238E27FC236}">
                  <a16:creationId xmlns:a16="http://schemas.microsoft.com/office/drawing/2014/main" id="{C0470BC0-AB0D-4A03-B4F1-5DDA9A31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724A08B2-EC2C-4641-81BE-FE8B068BE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EDC5AC75-F9E6-4E79-B90A-65112FB97265}"/>
              </a:ext>
            </a:extLst>
          </p:cNvPr>
          <p:cNvSpPr txBox="1"/>
          <p:nvPr/>
        </p:nvSpPr>
        <p:spPr>
          <a:xfrm>
            <a:off x="438150" y="2142067"/>
            <a:ext cx="2559050" cy="2971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300" cap="all">
                <a:solidFill>
                  <a:srgbClr val="FFFFFF"/>
                </a:solidFill>
                <a:latin typeface="+mj-lt"/>
                <a:ea typeface="+mj-ea"/>
                <a:cs typeface="+mj-cs"/>
              </a:rPr>
              <a:t>ONE TAKEAWAY YOU'LL APPLY IN YOUR WORK</a:t>
            </a:r>
          </a:p>
        </p:txBody>
      </p:sp>
    </p:spTree>
    <p:extLst>
      <p:ext uri="{BB962C8B-B14F-4D97-AF65-F5344CB8AC3E}">
        <p14:creationId xmlns:p14="http://schemas.microsoft.com/office/powerpoint/2010/main" val="3514414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AACA-71E1-4BE6-9012-46D4EC7E5035}"/>
              </a:ext>
            </a:extLst>
          </p:cNvPr>
          <p:cNvSpPr>
            <a:spLocks noGrp="1"/>
          </p:cNvSpPr>
          <p:nvPr>
            <p:ph type="title"/>
          </p:nvPr>
        </p:nvSpPr>
        <p:spPr>
          <a:xfrm>
            <a:off x="435894" y="702156"/>
            <a:ext cx="8272212" cy="1013800"/>
          </a:xfrm>
        </p:spPr>
        <p:txBody>
          <a:bodyPr>
            <a:normAutofit/>
          </a:bodyPr>
          <a:lstStyle/>
          <a:p>
            <a:r>
              <a:rPr lang="en-US" dirty="0">
                <a:solidFill>
                  <a:srgbClr val="FFFEFF"/>
                </a:solidFill>
              </a:rPr>
              <a:t>Keep in contact</a:t>
            </a:r>
            <a:endParaRPr lang="en-US" dirty="0"/>
          </a:p>
        </p:txBody>
      </p:sp>
      <p:graphicFrame>
        <p:nvGraphicFramePr>
          <p:cNvPr id="5" name="Content Placeholder 2">
            <a:extLst>
              <a:ext uri="{FF2B5EF4-FFF2-40B4-BE49-F238E27FC236}">
                <a16:creationId xmlns:a16="http://schemas.microsoft.com/office/drawing/2014/main" id="{B1A3F451-8D5B-0039-8C90-47A283E63B69}"/>
              </a:ext>
            </a:extLst>
          </p:cNvPr>
          <p:cNvGraphicFramePr>
            <a:graphicFrameLocks noGrp="1"/>
          </p:cNvGraphicFramePr>
          <p:nvPr>
            <p:ph idx="1"/>
            <p:extLst>
              <p:ext uri="{D42A27DB-BD31-4B8C-83A1-F6EECF244321}">
                <p14:modId xmlns:p14="http://schemas.microsoft.com/office/powerpoint/2010/main" val="765839152"/>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26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&amp; Community Partnership Toolkit</a:t>
            </a:r>
          </a:p>
        </p:txBody>
      </p:sp>
      <p:pic>
        <p:nvPicPr>
          <p:cNvPr id="10" name="Picture 9"/>
          <p:cNvPicPr>
            <a:picLocks noChangeAspect="1"/>
          </p:cNvPicPr>
          <p:nvPr/>
        </p:nvPicPr>
        <p:blipFill>
          <a:blip r:embed="rId3"/>
          <a:stretch>
            <a:fillRect/>
          </a:stretch>
        </p:blipFill>
        <p:spPr>
          <a:xfrm>
            <a:off x="2351557" y="2199349"/>
            <a:ext cx="3678773" cy="3661529"/>
          </a:xfrm>
          <a:prstGeom prst="rect">
            <a:avLst/>
          </a:prstGeom>
        </p:spPr>
      </p:pic>
      <p:sp>
        <p:nvSpPr>
          <p:cNvPr id="12" name="TextBox 11"/>
          <p:cNvSpPr txBox="1"/>
          <p:nvPr/>
        </p:nvSpPr>
        <p:spPr>
          <a:xfrm>
            <a:off x="180642" y="3427401"/>
            <a:ext cx="1981200" cy="1200329"/>
          </a:xfrm>
          <a:prstGeom prst="rect">
            <a:avLst/>
          </a:prstGeom>
          <a:noFill/>
        </p:spPr>
        <p:txBody>
          <a:bodyPr wrap="square" rtlCol="0">
            <a:spAutoFit/>
          </a:bodyPr>
          <a:lstStyle/>
          <a:p>
            <a:r>
              <a:rPr lang="en-US" b="1"/>
              <a:t>Tip Sheet: Preparing for an Initial Partner Meeting</a:t>
            </a:r>
          </a:p>
        </p:txBody>
      </p:sp>
      <p:sp>
        <p:nvSpPr>
          <p:cNvPr id="13" name="TextBox 12"/>
          <p:cNvSpPr txBox="1"/>
          <p:nvPr/>
        </p:nvSpPr>
        <p:spPr>
          <a:xfrm>
            <a:off x="350627" y="5543950"/>
            <a:ext cx="2209800" cy="923330"/>
          </a:xfrm>
          <a:prstGeom prst="rect">
            <a:avLst/>
          </a:prstGeom>
          <a:noFill/>
        </p:spPr>
        <p:txBody>
          <a:bodyPr wrap="square" rtlCol="0">
            <a:spAutoFit/>
          </a:bodyPr>
          <a:lstStyle/>
          <a:p>
            <a:r>
              <a:rPr lang="en-US" b="1"/>
              <a:t>Evaluation Planning Worksheet</a:t>
            </a:r>
          </a:p>
        </p:txBody>
      </p:sp>
      <p:sp>
        <p:nvSpPr>
          <p:cNvPr id="14" name="TextBox 13"/>
          <p:cNvSpPr txBox="1"/>
          <p:nvPr/>
        </p:nvSpPr>
        <p:spPr>
          <a:xfrm>
            <a:off x="6548937" y="2151717"/>
            <a:ext cx="2209800" cy="646331"/>
          </a:xfrm>
          <a:prstGeom prst="rect">
            <a:avLst/>
          </a:prstGeom>
          <a:noFill/>
        </p:spPr>
        <p:txBody>
          <a:bodyPr wrap="square" rtlCol="0">
            <a:spAutoFit/>
          </a:bodyPr>
          <a:lstStyle/>
          <a:p>
            <a:r>
              <a:rPr lang="en-US" b="1"/>
              <a:t>Partnership Charter Planning Tool</a:t>
            </a:r>
          </a:p>
        </p:txBody>
      </p:sp>
      <p:sp>
        <p:nvSpPr>
          <p:cNvPr id="15" name="TextBox 14"/>
          <p:cNvSpPr txBox="1"/>
          <p:nvPr/>
        </p:nvSpPr>
        <p:spPr>
          <a:xfrm>
            <a:off x="6741302" y="3295250"/>
            <a:ext cx="2209800" cy="646331"/>
          </a:xfrm>
          <a:prstGeom prst="rect">
            <a:avLst/>
          </a:prstGeom>
          <a:noFill/>
        </p:spPr>
        <p:txBody>
          <a:bodyPr wrap="square" rtlCol="0">
            <a:spAutoFit/>
          </a:bodyPr>
          <a:lstStyle/>
          <a:p>
            <a:r>
              <a:rPr lang="en-US" b="1"/>
              <a:t>Data to Practice Protocol</a:t>
            </a:r>
          </a:p>
        </p:txBody>
      </p:sp>
      <p:sp>
        <p:nvSpPr>
          <p:cNvPr id="16" name="TextBox 15"/>
          <p:cNvSpPr txBox="1"/>
          <p:nvPr/>
        </p:nvSpPr>
        <p:spPr>
          <a:xfrm>
            <a:off x="6628334" y="4518181"/>
            <a:ext cx="2438400" cy="646331"/>
          </a:xfrm>
          <a:prstGeom prst="rect">
            <a:avLst/>
          </a:prstGeom>
          <a:noFill/>
        </p:spPr>
        <p:txBody>
          <a:bodyPr wrap="square" rtlCol="0">
            <a:spAutoFit/>
          </a:bodyPr>
          <a:lstStyle/>
          <a:p>
            <a:r>
              <a:rPr lang="en-US" b="1"/>
              <a:t>Partnership Ecosystem Mapping Activity</a:t>
            </a:r>
          </a:p>
        </p:txBody>
      </p:sp>
      <p:sp>
        <p:nvSpPr>
          <p:cNvPr id="17" name="TextBox 16"/>
          <p:cNvSpPr txBox="1"/>
          <p:nvPr/>
        </p:nvSpPr>
        <p:spPr>
          <a:xfrm>
            <a:off x="5628142" y="5612690"/>
            <a:ext cx="2979089" cy="646331"/>
          </a:xfrm>
          <a:prstGeom prst="rect">
            <a:avLst/>
          </a:prstGeom>
          <a:noFill/>
        </p:spPr>
        <p:txBody>
          <a:bodyPr wrap="square" rtlCol="0">
            <a:spAutoFit/>
          </a:bodyPr>
          <a:lstStyle/>
          <a:p>
            <a:r>
              <a:rPr lang="en-US" b="1"/>
              <a:t>Youth Program Partnership Newsletter Guide</a:t>
            </a:r>
          </a:p>
        </p:txBody>
      </p:sp>
      <p:sp>
        <p:nvSpPr>
          <p:cNvPr id="18" name="TextBox 17"/>
          <p:cNvSpPr txBox="1"/>
          <p:nvPr/>
        </p:nvSpPr>
        <p:spPr>
          <a:xfrm>
            <a:off x="1894734" y="4839206"/>
            <a:ext cx="1524000" cy="369332"/>
          </a:xfrm>
          <a:prstGeom prst="rect">
            <a:avLst/>
          </a:prstGeom>
          <a:noFill/>
        </p:spPr>
        <p:txBody>
          <a:bodyPr wrap="square" rtlCol="0">
            <a:spAutoFit/>
          </a:bodyPr>
          <a:lstStyle/>
          <a:p>
            <a:r>
              <a:rPr lang="en-US" sz="900"/>
              <a:t>Image: </a:t>
            </a:r>
            <a:r>
              <a:rPr lang="en-US" sz="900" err="1"/>
              <a:t>Clckr</a:t>
            </a:r>
            <a:r>
              <a:rPr lang="en-US" sz="900"/>
              <a:t>-Free-Vector Images (</a:t>
            </a:r>
            <a:r>
              <a:rPr lang="en-US" sz="900" err="1"/>
              <a:t>Pixabay</a:t>
            </a:r>
            <a:r>
              <a:rPr lang="en-US" sz="900"/>
              <a:t>)</a:t>
            </a:r>
          </a:p>
        </p:txBody>
      </p:sp>
      <p:cxnSp>
        <p:nvCxnSpPr>
          <p:cNvPr id="19" name="Straight Connector 18"/>
          <p:cNvCxnSpPr/>
          <p:nvPr/>
        </p:nvCxnSpPr>
        <p:spPr>
          <a:xfrm>
            <a:off x="1466737" y="2510367"/>
            <a:ext cx="1473925" cy="5094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556913" y="2883344"/>
            <a:ext cx="1271546" cy="8222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217880" y="3558581"/>
            <a:ext cx="2037319" cy="2021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411074" y="2602772"/>
            <a:ext cx="2209800" cy="591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4487274" y="3331485"/>
            <a:ext cx="2286000" cy="2469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095808" y="3547829"/>
            <a:ext cx="17526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100938" y="3517781"/>
            <a:ext cx="1699054" cy="210476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75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013800"/>
          </a:xfrm>
        </p:spPr>
        <p:txBody>
          <a:bodyPr vert="horz" lIns="91440" tIns="45720" rIns="91440" bIns="45720" rtlCol="0">
            <a:normAutofit/>
          </a:bodyPr>
          <a:lstStyle/>
          <a:p>
            <a:r>
              <a:rPr lang="en-US" b="1">
                <a:solidFill>
                  <a:srgbClr val="FFFEFF"/>
                </a:solidFill>
              </a:rPr>
              <a:t>Learning Objectives</a:t>
            </a:r>
          </a:p>
        </p:txBody>
      </p:sp>
      <p:graphicFrame>
        <p:nvGraphicFramePr>
          <p:cNvPr id="23" name="TextBox 2">
            <a:extLst>
              <a:ext uri="{FF2B5EF4-FFF2-40B4-BE49-F238E27FC236}">
                <a16:creationId xmlns:a16="http://schemas.microsoft.com/office/drawing/2014/main" id="{1C443C3E-62EA-457F-A8F1-EABB1B6D8A7F}"/>
              </a:ext>
            </a:extLst>
          </p:cNvPr>
          <p:cNvGraphicFramePr/>
          <p:nvPr>
            <p:extLst>
              <p:ext uri="{D42A27DB-BD31-4B8C-83A1-F6EECF244321}">
                <p14:modId xmlns:p14="http://schemas.microsoft.com/office/powerpoint/2010/main" val="2891961345"/>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7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5ADD-B4DB-4DCC-971F-5AC59281A3EA}"/>
              </a:ext>
            </a:extLst>
          </p:cNvPr>
          <p:cNvSpPr>
            <a:spLocks noGrp="1"/>
          </p:cNvSpPr>
          <p:nvPr>
            <p:ph type="title"/>
          </p:nvPr>
        </p:nvSpPr>
        <p:spPr/>
        <p:txBody>
          <a:bodyPr/>
          <a:lstStyle/>
          <a:p>
            <a:r>
              <a:rPr lang="en-US"/>
              <a:t>Setting the stage</a:t>
            </a:r>
          </a:p>
        </p:txBody>
      </p:sp>
      <p:sp>
        <p:nvSpPr>
          <p:cNvPr id="6" name="Content Placeholder 5">
            <a:extLst>
              <a:ext uri="{FF2B5EF4-FFF2-40B4-BE49-F238E27FC236}">
                <a16:creationId xmlns:a16="http://schemas.microsoft.com/office/drawing/2014/main" id="{C70041B4-5A8D-43C8-B875-88184D592E7A}"/>
              </a:ext>
            </a:extLst>
          </p:cNvPr>
          <p:cNvSpPr>
            <a:spLocks noGrp="1"/>
          </p:cNvSpPr>
          <p:nvPr>
            <p:ph sz="quarter" idx="4"/>
          </p:nvPr>
        </p:nvSpPr>
        <p:spPr>
          <a:xfrm>
            <a:off x="763635" y="2379204"/>
            <a:ext cx="7807309" cy="3481846"/>
          </a:xfrm>
        </p:spPr>
        <p:txBody>
          <a:bodyPr>
            <a:normAutofit/>
          </a:bodyPr>
          <a:lstStyle/>
          <a:p>
            <a:pPr marL="305435" indent="-305435"/>
            <a:r>
              <a:rPr lang="en-US" dirty="0">
                <a:ea typeface="+mn-lt"/>
                <a:cs typeface="+mn-lt"/>
              </a:rPr>
              <a:t>Learn with and from each other</a:t>
            </a:r>
            <a:endParaRPr lang="en-US" dirty="0"/>
          </a:p>
          <a:p>
            <a:pPr marL="305435" indent="-305435"/>
            <a:r>
              <a:rPr lang="en-US" dirty="0">
                <a:ea typeface="+mn-lt"/>
                <a:cs typeface="+mn-lt"/>
              </a:rPr>
              <a:t>Participate in activity &amp; discussion (Let us know if your circumstances require that you to be a passive participant)</a:t>
            </a:r>
            <a:endParaRPr lang="en-US"/>
          </a:p>
          <a:p>
            <a:pPr marL="305435" indent="-305435"/>
            <a:r>
              <a:rPr lang="en-US" dirty="0">
                <a:ea typeface="+mn-lt"/>
                <a:cs typeface="+mn-lt"/>
              </a:rPr>
              <a:t>Cameras on when possible</a:t>
            </a:r>
          </a:p>
          <a:p>
            <a:pPr marL="305435" indent="-305435"/>
            <a:r>
              <a:rPr lang="en-US" dirty="0">
                <a:ea typeface="+mn-lt"/>
                <a:cs typeface="+mn-lt"/>
              </a:rPr>
              <a:t>Offer grace</a:t>
            </a:r>
          </a:p>
          <a:p>
            <a:pPr marL="305435" indent="-305435"/>
            <a:r>
              <a:rPr lang="en-US" dirty="0">
                <a:ea typeface="+mn-lt"/>
                <a:cs typeface="+mn-lt"/>
              </a:rPr>
              <a:t>Use "raise your hand" feature or "unmute" to speak</a:t>
            </a:r>
          </a:p>
          <a:p>
            <a:pPr marL="305435" indent="-305435"/>
            <a:r>
              <a:rPr lang="en-US" dirty="0">
                <a:ea typeface="+mn-lt"/>
                <a:cs typeface="+mn-lt"/>
              </a:rPr>
              <a:t>Contribute ideas or questions in the chat box</a:t>
            </a:r>
          </a:p>
          <a:p>
            <a:pPr marL="305435" indent="-305435"/>
            <a:r>
              <a:rPr lang="en-US" dirty="0">
                <a:ea typeface="+mn-lt"/>
                <a:cs typeface="+mn-lt"/>
              </a:rPr>
              <a:t>Low-tech – Have a writing utensil and pieces of paper near you for activities during today's session.</a:t>
            </a:r>
          </a:p>
          <a:p>
            <a:pPr marL="305435" indent="-305435"/>
            <a:endParaRPr lang="en-US">
              <a:ea typeface="+mn-lt"/>
              <a:cs typeface="+mn-lt"/>
            </a:endParaRPr>
          </a:p>
        </p:txBody>
      </p:sp>
    </p:spTree>
    <p:extLst>
      <p:ext uri="{BB962C8B-B14F-4D97-AF65-F5344CB8AC3E}">
        <p14:creationId xmlns:p14="http://schemas.microsoft.com/office/powerpoint/2010/main" val="395168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5422"/>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3255"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6" descr="Diagram&#10;&#10;Description automatically generated">
            <a:extLst>
              <a:ext uri="{FF2B5EF4-FFF2-40B4-BE49-F238E27FC236}">
                <a16:creationId xmlns:a16="http://schemas.microsoft.com/office/drawing/2014/main" id="{7AB4AA1D-2666-4F54-95E1-D800B50ECEE8}"/>
              </a:ext>
            </a:extLst>
          </p:cNvPr>
          <p:cNvPicPr>
            <a:picLocks noChangeAspect="1"/>
          </p:cNvPicPr>
          <p:nvPr/>
        </p:nvPicPr>
        <p:blipFill>
          <a:blip r:embed="rId2"/>
          <a:stretch>
            <a:fillRect/>
          </a:stretch>
        </p:blipFill>
        <p:spPr>
          <a:xfrm>
            <a:off x="375645" y="599724"/>
            <a:ext cx="8387615" cy="5200321"/>
          </a:xfrm>
          <a:prstGeom prst="rect">
            <a:avLst/>
          </a:prstGeom>
        </p:spPr>
      </p:pic>
      <p:sp>
        <p:nvSpPr>
          <p:cNvPr id="25" name="Rectangle 2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5873675"/>
            <a:ext cx="8472550"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1EC5E2D1-BCF7-459D-8A44-D4A40357318A}"/>
              </a:ext>
            </a:extLst>
          </p:cNvPr>
          <p:cNvSpPr txBox="1"/>
          <p:nvPr/>
        </p:nvSpPr>
        <p:spPr>
          <a:xfrm>
            <a:off x="690256" y="5933376"/>
            <a:ext cx="7776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CFC"/>
                </a:solidFill>
              </a:rPr>
              <a:t>MAPPING YOUR PARTNERSHIP ECOSYSTEM – A COMPLEX WEB</a:t>
            </a:r>
          </a:p>
        </p:txBody>
      </p:sp>
    </p:spTree>
    <p:extLst>
      <p:ext uri="{BB962C8B-B14F-4D97-AF65-F5344CB8AC3E}">
        <p14:creationId xmlns:p14="http://schemas.microsoft.com/office/powerpoint/2010/main" val="130389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1FB2-5082-4485-B7BF-8851488104AD}"/>
              </a:ext>
            </a:extLst>
          </p:cNvPr>
          <p:cNvSpPr>
            <a:spLocks noGrp="1"/>
          </p:cNvSpPr>
          <p:nvPr>
            <p:ph type="title"/>
          </p:nvPr>
        </p:nvSpPr>
        <p:spPr/>
        <p:txBody>
          <a:bodyPr/>
          <a:lstStyle/>
          <a:p>
            <a:r>
              <a:rPr lang="en-US"/>
              <a:t>Inventory: Who is in your ecosystem?</a:t>
            </a:r>
          </a:p>
        </p:txBody>
      </p:sp>
      <p:sp>
        <p:nvSpPr>
          <p:cNvPr id="3" name="Content Placeholder 2">
            <a:extLst>
              <a:ext uri="{FF2B5EF4-FFF2-40B4-BE49-F238E27FC236}">
                <a16:creationId xmlns:a16="http://schemas.microsoft.com/office/drawing/2014/main" id="{8B96126F-BA88-4320-82D3-57EBB03B23F3}"/>
              </a:ext>
            </a:extLst>
          </p:cNvPr>
          <p:cNvSpPr>
            <a:spLocks noGrp="1"/>
          </p:cNvSpPr>
          <p:nvPr>
            <p:ph sz="half" idx="1"/>
          </p:nvPr>
        </p:nvSpPr>
        <p:spPr>
          <a:xfrm>
            <a:off x="581192" y="1944874"/>
            <a:ext cx="2861390" cy="4597780"/>
          </a:xfrm>
          <a:solidFill>
            <a:schemeClr val="accent1">
              <a:lumMod val="10000"/>
              <a:lumOff val="90000"/>
            </a:schemeClr>
          </a:solidFill>
          <a:ln w="12700">
            <a:solidFill>
              <a:schemeClr val="tx1"/>
            </a:solidFill>
          </a:ln>
        </p:spPr>
        <p:txBody>
          <a:bodyPr>
            <a:normAutofit lnSpcReduction="10000"/>
          </a:bodyPr>
          <a:lstStyle/>
          <a:p>
            <a:pPr marL="0" indent="0">
              <a:buNone/>
            </a:pPr>
            <a:endParaRPr lang="en-US" sz="2000"/>
          </a:p>
          <a:p>
            <a:pPr marL="0" indent="0">
              <a:buNone/>
            </a:pPr>
            <a:r>
              <a:rPr lang="en-US" sz="2000"/>
              <a:t>ORGANIZATIONS such as...</a:t>
            </a:r>
            <a:endParaRPr lang="en-US"/>
          </a:p>
          <a:p>
            <a:pPr marL="305435" indent="-305435"/>
            <a:r>
              <a:rPr lang="en-US" sz="2000"/>
              <a:t>School</a:t>
            </a:r>
          </a:p>
          <a:p>
            <a:pPr marL="305435" indent="-305435"/>
            <a:r>
              <a:rPr lang="en-US" sz="2000"/>
              <a:t>Community Based Organization</a:t>
            </a:r>
          </a:p>
          <a:p>
            <a:pPr marL="305435" indent="-305435"/>
            <a:r>
              <a:rPr lang="en-US" sz="2000"/>
              <a:t>Academic Tutoring Program Organization</a:t>
            </a:r>
          </a:p>
          <a:p>
            <a:pPr marL="305435" indent="-305435"/>
            <a:r>
              <a:rPr lang="en-US" sz="2000"/>
              <a:t>School-Based Mental Health Clinic</a:t>
            </a:r>
          </a:p>
          <a:p>
            <a:pPr marL="305435" indent="-305435"/>
            <a:r>
              <a:rPr lang="en-US" sz="2000"/>
              <a:t>City Parks &amp; Recreation Department</a:t>
            </a:r>
          </a:p>
          <a:p>
            <a:pPr marL="305435" indent="-305435"/>
            <a:endParaRPr lang="en-US"/>
          </a:p>
        </p:txBody>
      </p:sp>
      <p:sp>
        <p:nvSpPr>
          <p:cNvPr id="4" name="Content Placeholder 3">
            <a:extLst>
              <a:ext uri="{FF2B5EF4-FFF2-40B4-BE49-F238E27FC236}">
                <a16:creationId xmlns:a16="http://schemas.microsoft.com/office/drawing/2014/main" id="{80781D2B-7521-40CE-9623-27AF2881C1D3}"/>
              </a:ext>
            </a:extLst>
          </p:cNvPr>
          <p:cNvSpPr>
            <a:spLocks noGrp="1"/>
          </p:cNvSpPr>
          <p:nvPr>
            <p:ph sz="half" idx="2"/>
          </p:nvPr>
        </p:nvSpPr>
        <p:spPr>
          <a:xfrm>
            <a:off x="3535310" y="2678003"/>
            <a:ext cx="5071634" cy="3633047"/>
          </a:xfrm>
        </p:spPr>
        <p:txBody>
          <a:bodyPr vert="horz" lIns="91440" tIns="45720" rIns="91440" bIns="45720" rtlCol="0" anchor="ctr">
            <a:noAutofit/>
          </a:bodyPr>
          <a:lstStyle/>
          <a:p>
            <a:pPr marL="0" indent="0">
              <a:buNone/>
            </a:pPr>
            <a:r>
              <a:rPr lang="en-US" sz="2000" dirty="0"/>
              <a:t>PEOPLE such as...</a:t>
            </a:r>
            <a:endParaRPr lang="en-US" dirty="0"/>
          </a:p>
          <a:p>
            <a:pPr marL="305435" indent="-305435"/>
            <a:r>
              <a:rPr lang="en-US" sz="2000" dirty="0"/>
              <a:t>Youth Advisory Board Members</a:t>
            </a:r>
          </a:p>
          <a:p>
            <a:pPr marL="305435" indent="-305435"/>
            <a:r>
              <a:rPr lang="en-US" sz="2000" dirty="0"/>
              <a:t>Parent/Guardian Engagement Committee</a:t>
            </a:r>
          </a:p>
          <a:p>
            <a:pPr marL="305435" indent="-305435"/>
            <a:r>
              <a:rPr lang="en-US" sz="2000" dirty="0"/>
              <a:t>School's Head Custodian &amp; Custodial Team</a:t>
            </a:r>
          </a:p>
          <a:p>
            <a:pPr marL="305435" indent="-305435"/>
            <a:r>
              <a:rPr lang="en-US" sz="2000" dirty="0"/>
              <a:t>Teachers Whose Classrooms the Program Takes Place In</a:t>
            </a:r>
          </a:p>
          <a:p>
            <a:pPr marL="305435" indent="-305435"/>
            <a:r>
              <a:rPr lang="en-US" sz="2000" dirty="0"/>
              <a:t>School Racial Equity Team Members</a:t>
            </a:r>
          </a:p>
          <a:p>
            <a:pPr marL="305435" indent="-305435"/>
            <a:r>
              <a:rPr lang="en-US" sz="2000" dirty="0"/>
              <a:t>Supervisor for On-Site Academic Tutoring Program</a:t>
            </a:r>
          </a:p>
          <a:p>
            <a:pPr marL="305435" indent="-305435"/>
            <a:r>
              <a:rPr lang="en-US" sz="2000" dirty="0"/>
              <a:t>Parks &amp; Recreation Program Manager at Neighborhood Park</a:t>
            </a:r>
          </a:p>
        </p:txBody>
      </p:sp>
    </p:spTree>
    <p:extLst>
      <p:ext uri="{BB962C8B-B14F-4D97-AF65-F5344CB8AC3E}">
        <p14:creationId xmlns:p14="http://schemas.microsoft.com/office/powerpoint/2010/main" val="36561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additive="base">
                                        <p:cTn id="4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4" fill="hold" grpId="0" nodeType="after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500"/>
                            </p:stCondLst>
                            <p:childTnLst>
                              <p:par>
                                <p:cTn id="56" presetID="2" presetClass="entr" presetSubtype="4" fill="hold" grpId="0" nodeType="after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additive="base">
                                        <p:cTn id="5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4" fill="hold" grpId="0" nodeType="after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 calcmode="lin" valueType="num">
                                      <p:cBhvr additive="base">
                                        <p:cTn id="6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2" presetClass="entr" presetSubtype="4" fill="hold" grpId="0" nodeType="after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500"/>
                            </p:stCondLst>
                            <p:childTnLst>
                              <p:par>
                                <p:cTn id="76" presetID="2" presetClass="entr" presetSubtype="4" fill="hold" grpId="0" nodeType="after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 calcmode="lin" valueType="num">
                                      <p:cBhvr additive="base">
                                        <p:cTn id="7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B916-F5A6-4A53-8A34-B54078F6CD16}"/>
              </a:ext>
            </a:extLst>
          </p:cNvPr>
          <p:cNvSpPr>
            <a:spLocks noGrp="1"/>
          </p:cNvSpPr>
          <p:nvPr>
            <p:ph type="title"/>
          </p:nvPr>
        </p:nvSpPr>
        <p:spPr/>
        <p:txBody>
          <a:bodyPr/>
          <a:lstStyle/>
          <a:p>
            <a:r>
              <a:rPr lang="en-US"/>
              <a:t>Assets &amp; Actions</a:t>
            </a:r>
          </a:p>
        </p:txBody>
      </p:sp>
      <p:sp>
        <p:nvSpPr>
          <p:cNvPr id="4" name="Text Placeholder 3">
            <a:extLst>
              <a:ext uri="{FF2B5EF4-FFF2-40B4-BE49-F238E27FC236}">
                <a16:creationId xmlns:a16="http://schemas.microsoft.com/office/drawing/2014/main" id="{350D76DB-64BE-4B95-B976-B3F697A20FD4}"/>
              </a:ext>
            </a:extLst>
          </p:cNvPr>
          <p:cNvSpPr>
            <a:spLocks noGrp="1"/>
          </p:cNvSpPr>
          <p:nvPr>
            <p:ph type="body" idx="1"/>
          </p:nvPr>
        </p:nvSpPr>
        <p:spPr>
          <a:xfrm>
            <a:off x="583119" y="2228003"/>
            <a:ext cx="3908086" cy="576262"/>
          </a:xfrm>
        </p:spPr>
        <p:txBody>
          <a:bodyPr/>
          <a:lstStyle/>
          <a:p>
            <a:r>
              <a:rPr lang="en-US"/>
              <a:t>What are their assets to the partnership or ecosystem?</a:t>
            </a:r>
          </a:p>
        </p:txBody>
      </p:sp>
      <p:sp>
        <p:nvSpPr>
          <p:cNvPr id="3" name="Content Placeholder 2">
            <a:extLst>
              <a:ext uri="{FF2B5EF4-FFF2-40B4-BE49-F238E27FC236}">
                <a16:creationId xmlns:a16="http://schemas.microsoft.com/office/drawing/2014/main" id="{499E7EA1-467E-4A1B-BBCB-1E2BEEE5C8CB}"/>
              </a:ext>
            </a:extLst>
          </p:cNvPr>
          <p:cNvSpPr>
            <a:spLocks noGrp="1"/>
          </p:cNvSpPr>
          <p:nvPr>
            <p:ph sz="half" idx="2"/>
          </p:nvPr>
        </p:nvSpPr>
        <p:spPr/>
        <p:txBody>
          <a:bodyPr/>
          <a:lstStyle/>
          <a:p>
            <a:pPr marL="0" indent="0">
              <a:buNone/>
            </a:pPr>
            <a:r>
              <a:rPr lang="en-US"/>
              <a:t>Such as...</a:t>
            </a:r>
          </a:p>
          <a:p>
            <a:pPr marL="305435" indent="-305435"/>
            <a:r>
              <a:rPr lang="en-US"/>
              <a:t>Deep and long-standing relationships with parents and guardians</a:t>
            </a:r>
          </a:p>
          <a:p>
            <a:pPr marL="305435" indent="-305435"/>
            <a:r>
              <a:rPr lang="en-US"/>
              <a:t>Maintaining security and cleanliness of facility</a:t>
            </a:r>
          </a:p>
          <a:p>
            <a:pPr marL="305435" indent="-305435"/>
            <a:r>
              <a:rPr lang="en-US"/>
              <a:t>Collaborative approach to serving youth and families</a:t>
            </a:r>
          </a:p>
          <a:p>
            <a:pPr marL="305435" indent="-305435"/>
            <a:endParaRPr lang="en-US"/>
          </a:p>
        </p:txBody>
      </p:sp>
      <p:sp>
        <p:nvSpPr>
          <p:cNvPr id="5" name="Text Placeholder 4">
            <a:extLst>
              <a:ext uri="{FF2B5EF4-FFF2-40B4-BE49-F238E27FC236}">
                <a16:creationId xmlns:a16="http://schemas.microsoft.com/office/drawing/2014/main" id="{DB0A992E-5945-45A9-927F-721121494D79}"/>
              </a:ext>
            </a:extLst>
          </p:cNvPr>
          <p:cNvSpPr>
            <a:spLocks noGrp="1"/>
          </p:cNvSpPr>
          <p:nvPr>
            <p:ph type="body" sz="quarter" idx="3"/>
          </p:nvPr>
        </p:nvSpPr>
        <p:spPr>
          <a:xfrm>
            <a:off x="4665208" y="2228003"/>
            <a:ext cx="3905735" cy="848904"/>
          </a:xfrm>
        </p:spPr>
        <p:txBody>
          <a:bodyPr/>
          <a:lstStyle/>
          <a:p>
            <a:r>
              <a:rPr lang="en-US"/>
              <a:t>What action are you taking to maintain or strengthen this relationship?</a:t>
            </a:r>
          </a:p>
        </p:txBody>
      </p:sp>
      <p:sp>
        <p:nvSpPr>
          <p:cNvPr id="6" name="Content Placeholder 5">
            <a:extLst>
              <a:ext uri="{FF2B5EF4-FFF2-40B4-BE49-F238E27FC236}">
                <a16:creationId xmlns:a16="http://schemas.microsoft.com/office/drawing/2014/main" id="{85D88860-107E-477E-BCAE-56F8069011F5}"/>
              </a:ext>
            </a:extLst>
          </p:cNvPr>
          <p:cNvSpPr>
            <a:spLocks noGrp="1"/>
          </p:cNvSpPr>
          <p:nvPr>
            <p:ph sz="quarter" idx="4"/>
          </p:nvPr>
        </p:nvSpPr>
        <p:spPr>
          <a:xfrm>
            <a:off x="4663282" y="3135776"/>
            <a:ext cx="3907662" cy="2725274"/>
          </a:xfrm>
        </p:spPr>
        <p:txBody>
          <a:bodyPr/>
          <a:lstStyle/>
          <a:p>
            <a:pPr marL="0" indent="0">
              <a:buNone/>
            </a:pPr>
            <a:r>
              <a:rPr lang="en-US"/>
              <a:t>Such as...</a:t>
            </a:r>
          </a:p>
          <a:p>
            <a:pPr marL="305435" indent="-305435">
              <a:buFont typeface="Wingdings" panose="05020102010507070707" pitchFamily="18" charset="2"/>
              <a:buChar char="§"/>
            </a:pPr>
            <a:r>
              <a:rPr lang="en-US"/>
              <a:t>Quarterly check-ins to ask for feedback</a:t>
            </a:r>
          </a:p>
          <a:p>
            <a:pPr marL="305435" indent="-305435">
              <a:buFont typeface="Wingdings" panose="05020102010507070707" pitchFamily="18" charset="2"/>
              <a:buChar char="§"/>
            </a:pPr>
            <a:r>
              <a:rPr lang="en-US"/>
              <a:t>Classroom monitoring checklist</a:t>
            </a:r>
          </a:p>
          <a:p>
            <a:pPr marL="305435" indent="-305435">
              <a:buFont typeface="Wingdings" panose="05020102010507070707" pitchFamily="18" charset="2"/>
              <a:buChar char="§"/>
            </a:pPr>
            <a:r>
              <a:rPr lang="en-US"/>
              <a:t>Sharing curriculum resources</a:t>
            </a:r>
          </a:p>
          <a:p>
            <a:pPr marL="305435" indent="-305435">
              <a:buFont typeface="Wingdings" panose="05020102010507070707" pitchFamily="18" charset="2"/>
              <a:buChar char="§"/>
            </a:pPr>
            <a:r>
              <a:rPr lang="en-US"/>
              <a:t>Daily "hello" &amp; personal check-in</a:t>
            </a:r>
          </a:p>
        </p:txBody>
      </p:sp>
    </p:spTree>
    <p:extLst>
      <p:ext uri="{BB962C8B-B14F-4D97-AF65-F5344CB8AC3E}">
        <p14:creationId xmlns:p14="http://schemas.microsoft.com/office/powerpoint/2010/main" val="339994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5422"/>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3255"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6" descr="Diagram&#10;&#10;Description automatically generated">
            <a:extLst>
              <a:ext uri="{FF2B5EF4-FFF2-40B4-BE49-F238E27FC236}">
                <a16:creationId xmlns:a16="http://schemas.microsoft.com/office/drawing/2014/main" id="{7AB4AA1D-2666-4F54-95E1-D800B50ECEE8}"/>
              </a:ext>
            </a:extLst>
          </p:cNvPr>
          <p:cNvPicPr>
            <a:picLocks noChangeAspect="1"/>
          </p:cNvPicPr>
          <p:nvPr/>
        </p:nvPicPr>
        <p:blipFill>
          <a:blip r:embed="rId2"/>
          <a:stretch>
            <a:fillRect/>
          </a:stretch>
        </p:blipFill>
        <p:spPr>
          <a:xfrm>
            <a:off x="375645" y="599724"/>
            <a:ext cx="8387615" cy="5200321"/>
          </a:xfrm>
          <a:prstGeom prst="rect">
            <a:avLst/>
          </a:prstGeom>
        </p:spPr>
      </p:pic>
      <p:sp>
        <p:nvSpPr>
          <p:cNvPr id="25" name="Rectangle 2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5873675"/>
            <a:ext cx="8472550"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1EC5E2D1-BCF7-459D-8A44-D4A40357318A}"/>
              </a:ext>
            </a:extLst>
          </p:cNvPr>
          <p:cNvSpPr txBox="1"/>
          <p:nvPr/>
        </p:nvSpPr>
        <p:spPr>
          <a:xfrm>
            <a:off x="690256" y="5933376"/>
            <a:ext cx="7776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CFC"/>
                </a:solidFill>
              </a:rPr>
              <a:t>MAPPING YOUR PARTNERSHIP ECOSYSTEM – A COMPLEX WEB</a:t>
            </a:r>
          </a:p>
        </p:txBody>
      </p:sp>
    </p:spTree>
    <p:extLst>
      <p:ext uri="{BB962C8B-B14F-4D97-AF65-F5344CB8AC3E}">
        <p14:creationId xmlns:p14="http://schemas.microsoft.com/office/powerpoint/2010/main" val="174113023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itle Slides">
  <a:themeElements>
    <a:clrScheme name="SOWA 2020 Brand">
      <a:dk1>
        <a:sysClr val="windowText" lastClr="000000"/>
      </a:dk1>
      <a:lt1>
        <a:sysClr val="window" lastClr="FFFFFF"/>
      </a:lt1>
      <a:dk2>
        <a:srgbClr val="E26851"/>
      </a:dk2>
      <a:lt2>
        <a:srgbClr val="F6F7F3"/>
      </a:lt2>
      <a:accent1>
        <a:srgbClr val="E26851"/>
      </a:accent1>
      <a:accent2>
        <a:srgbClr val="0C1F45"/>
      </a:accent2>
      <a:accent3>
        <a:srgbClr val="4D848B"/>
      </a:accent3>
      <a:accent4>
        <a:srgbClr val="FEE671"/>
      </a:accent4>
      <a:accent5>
        <a:srgbClr val="F6F7F3"/>
      </a:accent5>
      <a:accent6>
        <a:srgbClr val="F4D8CD"/>
      </a:accent6>
      <a:hlink>
        <a:srgbClr val="725B66"/>
      </a:hlink>
      <a:folHlink>
        <a:srgbClr val="F0EBD8"/>
      </a:folHlink>
    </a:clrScheme>
    <a:fontScheme name="SOWA 2020 Brand">
      <a:majorFont>
        <a:latin typeface="Georgia"/>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PercentComplete xmlns="http://schemas.microsoft.com/sharepoint/v3" xsi:nil="true"/>
    <_Format xmlns="http://schemas.microsoft.com/sharepoint/v3/fields" xsi:nil="true"/>
    <_DCDateCreated xmlns="http://schemas.microsoft.com/sharepoint/v3/fields" xsi:nil="true"/>
    <SharedWithUsers xmlns="ea68e43e-11a4-45f4-ab50-97c6891af626">
      <UserInfo>
        <DisplayName>Mona Grife</DisplayName>
        <AccountId>18</AccountId>
        <AccountType/>
      </UserInfo>
      <UserInfo>
        <DisplayName>Kelly Riffer</DisplayName>
        <AccountId>334</AccountId>
        <AccountType/>
      </UserInfo>
    </SharedWithUsers>
    <TaxCatchAll xmlns="ea68e43e-11a4-45f4-ab50-97c6891af626" xsi:nil="true"/>
    <lcf76f155ced4ddcb4097134ff3c332f xmlns="bd3d8e16-c1ec-4c8b-9c86-0185bb18c38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FF0D5B5BF51F4F9EE65BB8796CFA68" ma:contentTypeVersion="21" ma:contentTypeDescription="Create a new document." ma:contentTypeScope="" ma:versionID="d176baf52b45804087de8de169e0ab11">
  <xsd:schema xmlns:xsd="http://www.w3.org/2001/XMLSchema" xmlns:xs="http://www.w3.org/2001/XMLSchema" xmlns:p="http://schemas.microsoft.com/office/2006/metadata/properties" xmlns:ns1="http://schemas.microsoft.com/sharepoint/v3" xmlns:ns2="http://schemas.microsoft.com/sharepoint/v3/fields" xmlns:ns3="bd3d8e16-c1ec-4c8b-9c86-0185bb18c381" xmlns:ns4="ea68e43e-11a4-45f4-ab50-97c6891af626" targetNamespace="http://schemas.microsoft.com/office/2006/metadata/properties" ma:root="true" ma:fieldsID="9c834d4f91f773d72139e47b2597610b" ns1:_="" ns2:_="" ns3:_="" ns4:_="">
    <xsd:import namespace="http://schemas.microsoft.com/sharepoint/v3"/>
    <xsd:import namespace="http://schemas.microsoft.com/sharepoint/v3/fields"/>
    <xsd:import namespace="bd3d8e16-c1ec-4c8b-9c86-0185bb18c381"/>
    <xsd:import namespace="ea68e43e-11a4-45f4-ab50-97c6891af626"/>
    <xsd:element name="properties">
      <xsd:complexType>
        <xsd:sequence>
          <xsd:element name="documentManagement">
            <xsd:complexType>
              <xsd:all>
                <xsd:element ref="ns1:PercentComplete" minOccurs="0"/>
                <xsd:element ref="ns2:_DCDateCreated" minOccurs="0"/>
                <xsd:element ref="ns2:_DCDateModified" minOccurs="0"/>
                <xsd:element ref="ns2:_Format" minOccurs="0"/>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ercentComplete" ma:index="2" nillable="true" ma:displayName="% Complete" ma:internalName="PercentComplete" ma:percentage="TRUE">
      <xsd:simpleType>
        <xsd:restriction base="dms:Number">
          <xsd:maxInclusive value="1"/>
          <xsd:minInclusive value="0"/>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3" nillable="true" ma:displayName="Date Created" ma:description="The date on which this resource was created" ma:format="DateTime" ma:internalName="_DCDateCreated">
      <xsd:simpleType>
        <xsd:restriction base="dms:DateTime"/>
      </xsd:simpleType>
    </xsd:element>
    <xsd:element name="_DCDateModified" ma:index="4" nillable="true" ma:displayName="Date Modified" ma:description="The date on which this resource was last modified" ma:format="DateTime" ma:internalName="_DCDateModified">
      <xsd:simpleType>
        <xsd:restriction base="dms:DateTime"/>
      </xsd:simpleType>
    </xsd:element>
    <xsd:element name="_Format" ma:index="5" nillable="true" ma:displayName="Format" ma:description="Media-type, file format or dimensions" ma:internalName="_Forma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3d8e16-c1ec-4c8b-9c86-0185bb18c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b8bd68b-adfb-4b9b-9d83-f2ef1aa988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8e43e-11a4-45f4-ab50-97c6891af6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52211970-3312-4e53-8591-04e2e27e856f}" ma:internalName="TaxCatchAll" ma:showField="CatchAllData" ma:web="ea68e43e-11a4-45f4-ab50-97c6891af6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8BD6D-5DF9-4EF0-9F05-E59AA443B526}">
  <ds:schemaRefs>
    <ds:schemaRef ds:uri="http://purl.org/dc/terms/"/>
    <ds:schemaRef ds:uri="http://schemas.microsoft.com/sharepoint/v3/fields"/>
    <ds:schemaRef ds:uri="http://schemas.microsoft.com/sharepoint/v3"/>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ea68e43e-11a4-45f4-ab50-97c6891af626"/>
    <ds:schemaRef ds:uri="bd3d8e16-c1ec-4c8b-9c86-0185bb18c381"/>
    <ds:schemaRef ds:uri="http://www.w3.org/XML/1998/namespace"/>
    <ds:schemaRef ds:uri="http://purl.org/dc/dcmitype/"/>
  </ds:schemaRefs>
</ds:datastoreItem>
</file>

<file path=customXml/itemProps2.xml><?xml version="1.0" encoding="utf-8"?>
<ds:datastoreItem xmlns:ds="http://schemas.openxmlformats.org/officeDocument/2006/customXml" ds:itemID="{AFC88DFF-1047-4B2C-A2A1-6B7052756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bd3d8e16-c1ec-4c8b-9c86-0185bb18c381"/>
    <ds:schemaRef ds:uri="ea68e43e-11a4-45f4-ab50-97c6891af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D2B125-9B70-4B04-B5B7-9B4A9BF7A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0</TotalTime>
  <Words>1089</Words>
  <Application>Microsoft Office PowerPoint</Application>
  <PresentationFormat>On-screen Show (4:3)</PresentationFormat>
  <Paragraphs>129</Paragraphs>
  <Slides>21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Arial,Sans-Serif</vt:lpstr>
      <vt:lpstr>Calibri</vt:lpstr>
      <vt:lpstr>Georgia</vt:lpstr>
      <vt:lpstr>Gill Sans MT</vt:lpstr>
      <vt:lpstr>Source Sans Pro</vt:lpstr>
      <vt:lpstr>Wingdings</vt:lpstr>
      <vt:lpstr>Wingdings 2</vt:lpstr>
      <vt:lpstr>Dividend</vt:lpstr>
      <vt:lpstr>Title Slides</vt:lpstr>
      <vt:lpstr>Mapping Your School-Community Partnership Ecosystem</vt:lpstr>
      <vt:lpstr>Welcome to "Mapping your school-community partnership ecosystem!" </vt:lpstr>
      <vt:lpstr>School &amp; Community Partnership Toolkit</vt:lpstr>
      <vt:lpstr>Learning Objectives</vt:lpstr>
      <vt:lpstr>Setting the stage</vt:lpstr>
      <vt:lpstr>PowerPoint Presentation</vt:lpstr>
      <vt:lpstr>Inventory: Who is in your ecosystem?</vt:lpstr>
      <vt:lpstr>Assets &amp; Actions</vt:lpstr>
      <vt:lpstr>PowerPoint Presentation</vt:lpstr>
      <vt:lpstr>from the field: strategies to build</vt:lpstr>
      <vt:lpstr>from the field: strategies for managing challenges, conflict, and repair</vt:lpstr>
      <vt:lpstr>BREAK</vt:lpstr>
      <vt:lpstr>Partnership types</vt:lpstr>
      <vt:lpstr>Partnership type examples – low level of interaction</vt:lpstr>
      <vt:lpstr>Partnership type examples - engaged</vt:lpstr>
      <vt:lpstr>connections</vt:lpstr>
      <vt:lpstr>holding power and influence</vt:lpstr>
      <vt:lpstr>Close your eyes... What is your Partnership fairy tale?</vt:lpstr>
      <vt:lpstr>Harnessing our own power &amp; influence</vt:lpstr>
      <vt:lpstr>PowerPoint Presentation</vt:lpstr>
      <vt:lpstr>Keep in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Powell</dc:creator>
  <cp:lastModifiedBy>Anne Arias</cp:lastModifiedBy>
  <cp:revision>305</cp:revision>
  <cp:lastPrinted>2021-03-30T17:14:18Z</cp:lastPrinted>
  <dcterms:created xsi:type="dcterms:W3CDTF">2019-04-13T21:24:12Z</dcterms:created>
  <dcterms:modified xsi:type="dcterms:W3CDTF">2023-09-25T21:52:31Z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0x010100DDFF0D5B5BF51F4F9EE65BB8796CFA68</vt:lpwstr>
  </property>
  <property fmtid="{D5CDD505-2E9C-101B-9397-08002B2CF9AE}" pid="3" name="AuthorIds_UIVersion_3072">
    <vt:lpwstr>19</vt:lpwstr>
  </property>
  <property fmtid="{D5CDD505-2E9C-101B-9397-08002B2CF9AE}" pid="4" name="AuthorIds_UIVersion_5632">
    <vt:lpwstr>19</vt:lpwstr>
  </property>
  <property fmtid="{D5CDD505-2E9C-101B-9397-08002B2CF9AE}" pid="5" name="MediaServiceImageTags">
    <vt:lpwstr/>
  </property>
</Properties>
</file>