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55" r:id="rId5"/>
    <p:sldMasterId id="2147483754" r:id="rId6"/>
    <p:sldMasterId id="2147483724" r:id="rId7"/>
  </p:sldMasterIdLst>
  <p:notesMasterIdLst>
    <p:notesMasterId r:id="rId69"/>
  </p:notesMasterIdLst>
  <p:sldIdLst>
    <p:sldId id="256" r:id="rId8"/>
    <p:sldId id="263" r:id="rId9"/>
    <p:sldId id="394" r:id="rId10"/>
    <p:sldId id="266" r:id="rId11"/>
    <p:sldId id="262" r:id="rId12"/>
    <p:sldId id="265" r:id="rId13"/>
    <p:sldId id="267" r:id="rId14"/>
    <p:sldId id="268" r:id="rId15"/>
    <p:sldId id="258" r:id="rId16"/>
    <p:sldId id="393" r:id="rId17"/>
    <p:sldId id="269" r:id="rId18"/>
    <p:sldId id="396" r:id="rId19"/>
    <p:sldId id="270" r:id="rId20"/>
    <p:sldId id="259" r:id="rId21"/>
    <p:sldId id="272" r:id="rId22"/>
    <p:sldId id="273" r:id="rId23"/>
    <p:sldId id="271" r:id="rId24"/>
    <p:sldId id="390" r:id="rId25"/>
    <p:sldId id="395" r:id="rId26"/>
    <p:sldId id="397" r:id="rId27"/>
    <p:sldId id="274" r:id="rId28"/>
    <p:sldId id="275" r:id="rId29"/>
    <p:sldId id="276" r:id="rId30"/>
    <p:sldId id="357" r:id="rId31"/>
    <p:sldId id="398" r:id="rId32"/>
    <p:sldId id="358" r:id="rId33"/>
    <p:sldId id="359" r:id="rId34"/>
    <p:sldId id="363" r:id="rId35"/>
    <p:sldId id="360" r:id="rId36"/>
    <p:sldId id="367" r:id="rId37"/>
    <p:sldId id="366" r:id="rId38"/>
    <p:sldId id="368" r:id="rId39"/>
    <p:sldId id="371" r:id="rId40"/>
    <p:sldId id="361" r:id="rId41"/>
    <p:sldId id="369" r:id="rId42"/>
    <p:sldId id="399" r:id="rId43"/>
    <p:sldId id="362" r:id="rId44"/>
    <p:sldId id="364" r:id="rId45"/>
    <p:sldId id="388" r:id="rId46"/>
    <p:sldId id="391" r:id="rId47"/>
    <p:sldId id="400" r:id="rId48"/>
    <p:sldId id="365" r:id="rId49"/>
    <p:sldId id="370" r:id="rId50"/>
    <p:sldId id="347" r:id="rId51"/>
    <p:sldId id="372" r:id="rId52"/>
    <p:sldId id="373" r:id="rId53"/>
    <p:sldId id="374" r:id="rId54"/>
    <p:sldId id="376" r:id="rId55"/>
    <p:sldId id="401" r:id="rId56"/>
    <p:sldId id="377" r:id="rId57"/>
    <p:sldId id="378" r:id="rId58"/>
    <p:sldId id="379" r:id="rId59"/>
    <p:sldId id="380" r:id="rId60"/>
    <p:sldId id="381" r:id="rId61"/>
    <p:sldId id="382" r:id="rId62"/>
    <p:sldId id="392" r:id="rId63"/>
    <p:sldId id="335" r:id="rId64"/>
    <p:sldId id="384" r:id="rId65"/>
    <p:sldId id="338" r:id="rId66"/>
    <p:sldId id="389" r:id="rId67"/>
    <p:sldId id="26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onnu" initials="TT" lastIdx="1" clrIdx="0">
    <p:extLst>
      <p:ext uri="{19B8F6BF-5375-455C-9EA6-DF929625EA0E}">
        <p15:presenceInfo xmlns:p15="http://schemas.microsoft.com/office/powerpoint/2012/main" userId="Tran Ton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48B"/>
    <a:srgbClr val="E26851"/>
    <a:srgbClr val="F6F7F3"/>
    <a:srgbClr val="F4D8CD"/>
    <a:srgbClr val="2F528F"/>
    <a:srgbClr val="0C1F45"/>
    <a:srgbClr val="725B66"/>
    <a:srgbClr val="FEE6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458EB-B56D-46C3-BA4A-2DA5F25F0BC7}" v="1" vWet="3" dt="2023-03-16T15:37:49.790"/>
    <p1510:client id="{DA5F2914-017E-4185-A402-8A28C39C32E3}" v="854" dt="2023-03-16T16:22:12.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aer" userId="36e0201c27751f95" providerId="LiveId" clId="{A2A458EB-B56D-46C3-BA4A-2DA5F25F0BC7}"/>
    <pc:docChg chg="undo custSel addSld delSld modSld sldOrd">
      <pc:chgData name="Danielle Baer" userId="36e0201c27751f95" providerId="LiveId" clId="{A2A458EB-B56D-46C3-BA4A-2DA5F25F0BC7}" dt="2023-03-16T15:20:57.830" v="1270" actId="680"/>
      <pc:docMkLst>
        <pc:docMk/>
      </pc:docMkLst>
      <pc:sldChg chg="modNotesTx">
        <pc:chgData name="Danielle Baer" userId="36e0201c27751f95" providerId="LiveId" clId="{A2A458EB-B56D-46C3-BA4A-2DA5F25F0BC7}" dt="2023-03-16T15:01:27.486" v="646" actId="20577"/>
        <pc:sldMkLst>
          <pc:docMk/>
          <pc:sldMk cId="3883325565" sldId="259"/>
        </pc:sldMkLst>
      </pc:sldChg>
      <pc:sldChg chg="modSp mod ord modNotesTx">
        <pc:chgData name="Danielle Baer" userId="36e0201c27751f95" providerId="LiveId" clId="{A2A458EB-B56D-46C3-BA4A-2DA5F25F0BC7}" dt="2023-03-16T15:04:23.114" v="969"/>
        <pc:sldMkLst>
          <pc:docMk/>
          <pc:sldMk cId="3342627135" sldId="262"/>
        </pc:sldMkLst>
        <pc:spChg chg="mod">
          <ac:chgData name="Danielle Baer" userId="36e0201c27751f95" providerId="LiveId" clId="{A2A458EB-B56D-46C3-BA4A-2DA5F25F0BC7}" dt="2023-03-16T14:56:07.789" v="251" actId="20577"/>
          <ac:spMkLst>
            <pc:docMk/>
            <pc:sldMk cId="3342627135" sldId="262"/>
            <ac:spMk id="2" creationId="{00462F4B-011A-4059-A437-458EC3703899}"/>
          </ac:spMkLst>
        </pc:spChg>
      </pc:sldChg>
      <pc:sldChg chg="modSp mod">
        <pc:chgData name="Danielle Baer" userId="36e0201c27751f95" providerId="LiveId" clId="{A2A458EB-B56D-46C3-BA4A-2DA5F25F0BC7}" dt="2023-03-16T14:42:55.685" v="4" actId="20577"/>
        <pc:sldMkLst>
          <pc:docMk/>
          <pc:sldMk cId="2630761655" sldId="263"/>
        </pc:sldMkLst>
        <pc:spChg chg="mod">
          <ac:chgData name="Danielle Baer" userId="36e0201c27751f95" providerId="LiveId" clId="{A2A458EB-B56D-46C3-BA4A-2DA5F25F0BC7}" dt="2023-03-16T14:42:55.685" v="4" actId="20577"/>
          <ac:spMkLst>
            <pc:docMk/>
            <pc:sldMk cId="2630761655" sldId="263"/>
            <ac:spMk id="3" creationId="{77977E40-C2B7-4363-9C5D-2F7951C13A46}"/>
          </ac:spMkLst>
        </pc:spChg>
      </pc:sldChg>
      <pc:sldChg chg="modSp mod modNotesTx">
        <pc:chgData name="Danielle Baer" userId="36e0201c27751f95" providerId="LiveId" clId="{A2A458EB-B56D-46C3-BA4A-2DA5F25F0BC7}" dt="2023-03-16T15:04:19.935" v="968" actId="20577"/>
        <pc:sldMkLst>
          <pc:docMk/>
          <pc:sldMk cId="2331198218" sldId="266"/>
        </pc:sldMkLst>
        <pc:spChg chg="mod">
          <ac:chgData name="Danielle Baer" userId="36e0201c27751f95" providerId="LiveId" clId="{A2A458EB-B56D-46C3-BA4A-2DA5F25F0BC7}" dt="2023-03-16T14:55:21.948" v="218" actId="20577"/>
          <ac:spMkLst>
            <pc:docMk/>
            <pc:sldMk cId="2331198218" sldId="266"/>
            <ac:spMk id="2" creationId="{25EC29BB-113A-4EB6-94B1-53AA7901C1F8}"/>
          </ac:spMkLst>
        </pc:spChg>
        <pc:spChg chg="mod">
          <ac:chgData name="Danielle Baer" userId="36e0201c27751f95" providerId="LiveId" clId="{A2A458EB-B56D-46C3-BA4A-2DA5F25F0BC7}" dt="2023-03-16T14:54:58.840" v="194" actId="5793"/>
          <ac:spMkLst>
            <pc:docMk/>
            <pc:sldMk cId="2331198218" sldId="266"/>
            <ac:spMk id="3" creationId="{77977E40-C2B7-4363-9C5D-2F7951C13A46}"/>
          </ac:spMkLst>
        </pc:spChg>
      </pc:sldChg>
      <pc:sldChg chg="modNotesTx">
        <pc:chgData name="Danielle Baer" userId="36e0201c27751f95" providerId="LiveId" clId="{A2A458EB-B56D-46C3-BA4A-2DA5F25F0BC7}" dt="2023-03-16T15:00:46.164" v="644" actId="20577"/>
        <pc:sldMkLst>
          <pc:docMk/>
          <pc:sldMk cId="3855465253" sldId="270"/>
        </pc:sldMkLst>
      </pc:sldChg>
      <pc:sldChg chg="modNotesTx">
        <pc:chgData name="Danielle Baer" userId="36e0201c27751f95" providerId="LiveId" clId="{A2A458EB-B56D-46C3-BA4A-2DA5F25F0BC7}" dt="2023-03-16T15:01:52.486" v="663" actId="20577"/>
        <pc:sldMkLst>
          <pc:docMk/>
          <pc:sldMk cId="3844889158" sldId="272"/>
        </pc:sldMkLst>
      </pc:sldChg>
      <pc:sldChg chg="modSp mod">
        <pc:chgData name="Danielle Baer" userId="36e0201c27751f95" providerId="LiveId" clId="{A2A458EB-B56D-46C3-BA4A-2DA5F25F0BC7}" dt="2023-03-16T15:12:26.173" v="1094" actId="20577"/>
        <pc:sldMkLst>
          <pc:docMk/>
          <pc:sldMk cId="3729476166" sldId="371"/>
        </pc:sldMkLst>
        <pc:spChg chg="mod">
          <ac:chgData name="Danielle Baer" userId="36e0201c27751f95" providerId="LiveId" clId="{A2A458EB-B56D-46C3-BA4A-2DA5F25F0BC7}" dt="2023-03-16T15:12:26.173" v="1094" actId="20577"/>
          <ac:spMkLst>
            <pc:docMk/>
            <pc:sldMk cId="3729476166" sldId="371"/>
            <ac:spMk id="3" creationId="{77977E40-C2B7-4363-9C5D-2F7951C13A46}"/>
          </ac:spMkLst>
        </pc:spChg>
      </pc:sldChg>
      <pc:sldChg chg="modSp mod">
        <pc:chgData name="Danielle Baer" userId="36e0201c27751f95" providerId="LiveId" clId="{A2A458EB-B56D-46C3-BA4A-2DA5F25F0BC7}" dt="2023-03-16T15:15:55.717" v="1200" actId="1076"/>
        <pc:sldMkLst>
          <pc:docMk/>
          <pc:sldMk cId="213695136" sldId="380"/>
        </pc:sldMkLst>
        <pc:graphicFrameChg chg="mod modGraphic">
          <ac:chgData name="Danielle Baer" userId="36e0201c27751f95" providerId="LiveId" clId="{A2A458EB-B56D-46C3-BA4A-2DA5F25F0BC7}" dt="2023-03-16T15:15:55.717" v="1200" actId="1076"/>
          <ac:graphicFrameMkLst>
            <pc:docMk/>
            <pc:sldMk cId="213695136" sldId="380"/>
            <ac:graphicFrameMk id="8" creationId="{1B9B0173-6506-7712-B906-86DF0873AC6D}"/>
          </ac:graphicFrameMkLst>
        </pc:graphicFrameChg>
      </pc:sldChg>
      <pc:sldChg chg="modNotesTx">
        <pc:chgData name="Danielle Baer" userId="36e0201c27751f95" providerId="LiveId" clId="{A2A458EB-B56D-46C3-BA4A-2DA5F25F0BC7}" dt="2023-03-16T15:19:52.154" v="1269" actId="20577"/>
        <pc:sldMkLst>
          <pc:docMk/>
          <pc:sldMk cId="436588564" sldId="384"/>
        </pc:sldMkLst>
      </pc:sldChg>
      <pc:sldChg chg="addSp delSp modSp del mod">
        <pc:chgData name="Danielle Baer" userId="36e0201c27751f95" providerId="LiveId" clId="{A2A458EB-B56D-46C3-BA4A-2DA5F25F0BC7}" dt="2023-03-16T15:18:54.120" v="1217" actId="2696"/>
        <pc:sldMkLst>
          <pc:docMk/>
          <pc:sldMk cId="2082291234" sldId="385"/>
        </pc:sldMkLst>
        <pc:spChg chg="mod">
          <ac:chgData name="Danielle Baer" userId="36e0201c27751f95" providerId="LiveId" clId="{A2A458EB-B56D-46C3-BA4A-2DA5F25F0BC7}" dt="2023-03-16T15:18:50.784" v="1216" actId="20577"/>
          <ac:spMkLst>
            <pc:docMk/>
            <pc:sldMk cId="2082291234" sldId="385"/>
            <ac:spMk id="3" creationId="{A4BBC0C0-4872-B366-A1C3-5F67E49E20B9}"/>
          </ac:spMkLst>
        </pc:spChg>
        <pc:graphicFrameChg chg="add del mod">
          <ac:chgData name="Danielle Baer" userId="36e0201c27751f95" providerId="LiveId" clId="{A2A458EB-B56D-46C3-BA4A-2DA5F25F0BC7}" dt="2023-03-16T15:17:46.238" v="1202" actId="478"/>
          <ac:graphicFrameMkLst>
            <pc:docMk/>
            <pc:sldMk cId="2082291234" sldId="385"/>
            <ac:graphicFrameMk id="2" creationId="{B3B72AAD-7966-F521-86F6-B2F46EA8C511}"/>
          </ac:graphicFrameMkLst>
        </pc:graphicFrameChg>
      </pc:sldChg>
      <pc:sldChg chg="modNotesTx">
        <pc:chgData name="Danielle Baer" userId="36e0201c27751f95" providerId="LiveId" clId="{A2A458EB-B56D-46C3-BA4A-2DA5F25F0BC7}" dt="2023-03-16T15:02:41.919" v="852" actId="20577"/>
        <pc:sldMkLst>
          <pc:docMk/>
          <pc:sldMk cId="3775219152" sldId="395"/>
        </pc:sldMkLst>
      </pc:sldChg>
      <pc:sldChg chg="modSp mod modNotesTx">
        <pc:chgData name="Danielle Baer" userId="36e0201c27751f95" providerId="LiveId" clId="{A2A458EB-B56D-46C3-BA4A-2DA5F25F0BC7}" dt="2023-03-16T14:58:22.078" v="643" actId="20577"/>
        <pc:sldMkLst>
          <pc:docMk/>
          <pc:sldMk cId="1717245373" sldId="396"/>
        </pc:sldMkLst>
        <pc:spChg chg="mod">
          <ac:chgData name="Danielle Baer" userId="36e0201c27751f95" providerId="LiveId" clId="{A2A458EB-B56D-46C3-BA4A-2DA5F25F0BC7}" dt="2023-03-16T14:58:05.141" v="520" actId="115"/>
          <ac:spMkLst>
            <pc:docMk/>
            <pc:sldMk cId="1717245373" sldId="396"/>
            <ac:spMk id="3" creationId="{25987368-117D-F7D7-C7E6-AF4A3D4713D1}"/>
          </ac:spMkLst>
        </pc:spChg>
      </pc:sldChg>
      <pc:sldChg chg="add">
        <pc:chgData name="Danielle Baer" userId="36e0201c27751f95" providerId="LiveId" clId="{A2A458EB-B56D-46C3-BA4A-2DA5F25F0BC7}" dt="2023-03-16T14:55:34.013" v="219" actId="2890"/>
        <pc:sldMkLst>
          <pc:docMk/>
          <pc:sldMk cId="1692154811" sldId="397"/>
        </pc:sldMkLst>
      </pc:sldChg>
      <pc:sldChg chg="modSp add mod ord modNotesTx">
        <pc:chgData name="Danielle Baer" userId="36e0201c27751f95" providerId="LiveId" clId="{A2A458EB-B56D-46C3-BA4A-2DA5F25F0BC7}" dt="2023-03-16T15:10:25.758" v="1084" actId="20577"/>
        <pc:sldMkLst>
          <pc:docMk/>
          <pc:sldMk cId="4049373323" sldId="398"/>
        </pc:sldMkLst>
        <pc:spChg chg="mod">
          <ac:chgData name="Danielle Baer" userId="36e0201c27751f95" providerId="LiveId" clId="{A2A458EB-B56D-46C3-BA4A-2DA5F25F0BC7}" dt="2023-03-16T15:10:11.167" v="1035" actId="20577"/>
          <ac:spMkLst>
            <pc:docMk/>
            <pc:sldMk cId="4049373323" sldId="398"/>
            <ac:spMk id="2" creationId="{00462F4B-011A-4059-A437-458EC3703899}"/>
          </ac:spMkLst>
        </pc:spChg>
      </pc:sldChg>
      <pc:sldChg chg="modSp add mod">
        <pc:chgData name="Danielle Baer" userId="36e0201c27751f95" providerId="LiveId" clId="{A2A458EB-B56D-46C3-BA4A-2DA5F25F0BC7}" dt="2023-03-16T15:13:14.164" v="1163" actId="20577"/>
        <pc:sldMkLst>
          <pc:docMk/>
          <pc:sldMk cId="1018693647" sldId="399"/>
        </pc:sldMkLst>
        <pc:spChg chg="mod">
          <ac:chgData name="Danielle Baer" userId="36e0201c27751f95" providerId="LiveId" clId="{A2A458EB-B56D-46C3-BA4A-2DA5F25F0BC7}" dt="2023-03-16T15:13:14.164" v="1163" actId="20577"/>
          <ac:spMkLst>
            <pc:docMk/>
            <pc:sldMk cId="1018693647" sldId="399"/>
            <ac:spMk id="2" creationId="{25EC29BB-113A-4EB6-94B1-53AA7901C1F8}"/>
          </ac:spMkLst>
        </pc:spChg>
        <pc:spChg chg="mod">
          <ac:chgData name="Danielle Baer" userId="36e0201c27751f95" providerId="LiveId" clId="{A2A458EB-B56D-46C3-BA4A-2DA5F25F0BC7}" dt="2023-03-16T15:13:10.747" v="1146" actId="20577"/>
          <ac:spMkLst>
            <pc:docMk/>
            <pc:sldMk cId="1018693647" sldId="399"/>
            <ac:spMk id="3" creationId="{77977E40-C2B7-4363-9C5D-2F7951C13A46}"/>
          </ac:spMkLst>
        </pc:spChg>
      </pc:sldChg>
      <pc:sldChg chg="modSp add mod">
        <pc:chgData name="Danielle Baer" userId="36e0201c27751f95" providerId="LiveId" clId="{A2A458EB-B56D-46C3-BA4A-2DA5F25F0BC7}" dt="2023-03-16T15:13:46.116" v="1181" actId="20577"/>
        <pc:sldMkLst>
          <pc:docMk/>
          <pc:sldMk cId="2561963687" sldId="400"/>
        </pc:sldMkLst>
        <pc:spChg chg="mod">
          <ac:chgData name="Danielle Baer" userId="36e0201c27751f95" providerId="LiveId" clId="{A2A458EB-B56D-46C3-BA4A-2DA5F25F0BC7}" dt="2023-03-16T15:13:46.116" v="1181" actId="20577"/>
          <ac:spMkLst>
            <pc:docMk/>
            <pc:sldMk cId="2561963687" sldId="400"/>
            <ac:spMk id="2" creationId="{B05B9224-4A2F-7370-A619-03BAA187C633}"/>
          </ac:spMkLst>
        </pc:spChg>
        <pc:spChg chg="mod">
          <ac:chgData name="Danielle Baer" userId="36e0201c27751f95" providerId="LiveId" clId="{A2A458EB-B56D-46C3-BA4A-2DA5F25F0BC7}" dt="2023-03-16T15:13:41.484" v="1166" actId="20577"/>
          <ac:spMkLst>
            <pc:docMk/>
            <pc:sldMk cId="2561963687" sldId="400"/>
            <ac:spMk id="3" creationId="{E876327B-BE2D-4E4C-3242-2CC03F7C1625}"/>
          </ac:spMkLst>
        </pc:spChg>
      </pc:sldChg>
      <pc:sldChg chg="new">
        <pc:chgData name="Danielle Baer" userId="36e0201c27751f95" providerId="LiveId" clId="{A2A458EB-B56D-46C3-BA4A-2DA5F25F0BC7}" dt="2023-03-16T15:20:57.830" v="1270" actId="680"/>
        <pc:sldMkLst>
          <pc:docMk/>
          <pc:sldMk cId="3166435513" sldId="401"/>
        </pc:sldMkLst>
      </pc:sldChg>
    </pc:docChg>
  </pc:docChgLst>
  <pc:docChgLst>
    <pc:chgData name="Danielle Baer" userId="36e0201c27751f95" providerId="LiveId" clId="{DA5F2914-017E-4185-A402-8A28C39C32E3}"/>
    <pc:docChg chg="undo custSel addSld delSld modSld sldOrd modShowInfo">
      <pc:chgData name="Danielle Baer" userId="36e0201c27751f95" providerId="LiveId" clId="{DA5F2914-017E-4185-A402-8A28C39C32E3}" dt="2023-03-16T16:22:12.459" v="2749" actId="1076"/>
      <pc:docMkLst>
        <pc:docMk/>
      </pc:docMkLst>
      <pc:sldChg chg="modSp mod">
        <pc:chgData name="Danielle Baer" userId="36e0201c27751f95" providerId="LiveId" clId="{DA5F2914-017E-4185-A402-8A28C39C32E3}" dt="2023-03-13T20:02:10.114" v="127" actId="20577"/>
        <pc:sldMkLst>
          <pc:docMk/>
          <pc:sldMk cId="3459631014" sldId="256"/>
        </pc:sldMkLst>
        <pc:spChg chg="mod">
          <ac:chgData name="Danielle Baer" userId="36e0201c27751f95" providerId="LiveId" clId="{DA5F2914-017E-4185-A402-8A28C39C32E3}" dt="2023-03-13T20:02:10.114" v="127" actId="20577"/>
          <ac:spMkLst>
            <pc:docMk/>
            <pc:sldMk cId="3459631014" sldId="256"/>
            <ac:spMk id="2" creationId="{B712688A-4D12-4082-A4D9-E843F2D87A7F}"/>
          </ac:spMkLst>
        </pc:spChg>
        <pc:spChg chg="mod">
          <ac:chgData name="Danielle Baer" userId="36e0201c27751f95" providerId="LiveId" clId="{DA5F2914-017E-4185-A402-8A28C39C32E3}" dt="2023-03-13T20:02:05.094" v="122" actId="20577"/>
          <ac:spMkLst>
            <pc:docMk/>
            <pc:sldMk cId="3459631014" sldId="256"/>
            <ac:spMk id="3" creationId="{8C37B133-6B73-4DC9-B8C2-D432B3DCCC7F}"/>
          </ac:spMkLst>
        </pc:spChg>
      </pc:sldChg>
      <pc:sldChg chg="modSp mod">
        <pc:chgData name="Danielle Baer" userId="36e0201c27751f95" providerId="LiveId" clId="{DA5F2914-017E-4185-A402-8A28C39C32E3}" dt="2023-03-16T16:19:43.383" v="2744" actId="14100"/>
        <pc:sldMkLst>
          <pc:docMk/>
          <pc:sldMk cId="3883325565" sldId="259"/>
        </pc:sldMkLst>
        <pc:spChg chg="mod">
          <ac:chgData name="Danielle Baer" userId="36e0201c27751f95" providerId="LiveId" clId="{DA5F2914-017E-4185-A402-8A28C39C32E3}" dt="2023-03-16T16:00:26.431" v="2740" actId="14100"/>
          <ac:spMkLst>
            <pc:docMk/>
            <pc:sldMk cId="3883325565" sldId="259"/>
            <ac:spMk id="2" creationId="{F9A4DE3E-0235-4861-BCE5-ECDD7A4EAB98}"/>
          </ac:spMkLst>
        </pc:spChg>
        <pc:spChg chg="mod">
          <ac:chgData name="Danielle Baer" userId="36e0201c27751f95" providerId="LiveId" clId="{DA5F2914-017E-4185-A402-8A28C39C32E3}" dt="2023-03-16T16:19:43.383" v="2744" actId="14100"/>
          <ac:spMkLst>
            <pc:docMk/>
            <pc:sldMk cId="3883325565" sldId="259"/>
            <ac:spMk id="3" creationId="{E80888E1-5C10-41A3-A537-CE7CD445EBBF}"/>
          </ac:spMkLst>
        </pc:spChg>
        <pc:spChg chg="mod">
          <ac:chgData name="Danielle Baer" userId="36e0201c27751f95" providerId="LiveId" clId="{DA5F2914-017E-4185-A402-8A28C39C32E3}" dt="2023-03-16T16:19:37.254" v="2741" actId="1076"/>
          <ac:spMkLst>
            <pc:docMk/>
            <pc:sldMk cId="3883325565" sldId="259"/>
            <ac:spMk id="4" creationId="{0808BDD5-F096-4B95-8291-64DC8D8A31EB}"/>
          </ac:spMkLst>
        </pc:spChg>
      </pc:sldChg>
      <pc:sldChg chg="modSp mod modNotesTx">
        <pc:chgData name="Danielle Baer" userId="36e0201c27751f95" providerId="LiveId" clId="{DA5F2914-017E-4185-A402-8A28C39C32E3}" dt="2023-03-14T19:26:34.762" v="1150" actId="20577"/>
        <pc:sldMkLst>
          <pc:docMk/>
          <pc:sldMk cId="2630761655" sldId="263"/>
        </pc:sldMkLst>
        <pc:spChg chg="mod">
          <ac:chgData name="Danielle Baer" userId="36e0201c27751f95" providerId="LiveId" clId="{DA5F2914-017E-4185-A402-8A28C39C32E3}" dt="2023-03-14T19:26:24.164" v="1131" actId="20577"/>
          <ac:spMkLst>
            <pc:docMk/>
            <pc:sldMk cId="2630761655" sldId="263"/>
            <ac:spMk id="2" creationId="{25EC29BB-113A-4EB6-94B1-53AA7901C1F8}"/>
          </ac:spMkLst>
        </pc:spChg>
        <pc:spChg chg="mod">
          <ac:chgData name="Danielle Baer" userId="36e0201c27751f95" providerId="LiveId" clId="{DA5F2914-017E-4185-A402-8A28C39C32E3}" dt="2023-03-14T19:26:34.762" v="1150" actId="20577"/>
          <ac:spMkLst>
            <pc:docMk/>
            <pc:sldMk cId="2630761655" sldId="263"/>
            <ac:spMk id="3" creationId="{77977E40-C2B7-4363-9C5D-2F7951C13A46}"/>
          </ac:spMkLst>
        </pc:spChg>
      </pc:sldChg>
      <pc:sldChg chg="modSp mod modNotesTx">
        <pc:chgData name="Danielle Baer" userId="36e0201c27751f95" providerId="LiveId" clId="{DA5F2914-017E-4185-A402-8A28C39C32E3}" dt="2023-03-16T15:58:54.902" v="2739" actId="1076"/>
        <pc:sldMkLst>
          <pc:docMk/>
          <pc:sldMk cId="2331198218" sldId="266"/>
        </pc:sldMkLst>
        <pc:spChg chg="mod">
          <ac:chgData name="Danielle Baer" userId="36e0201c27751f95" providerId="LiveId" clId="{DA5F2914-017E-4185-A402-8A28C39C32E3}" dt="2023-03-16T15:58:54.902" v="2739" actId="1076"/>
          <ac:spMkLst>
            <pc:docMk/>
            <pc:sldMk cId="2331198218" sldId="266"/>
            <ac:spMk id="3" creationId="{77977E40-C2B7-4363-9C5D-2F7951C13A46}"/>
          </ac:spMkLst>
        </pc:spChg>
      </pc:sldChg>
      <pc:sldChg chg="mod modShow">
        <pc:chgData name="Danielle Baer" userId="36e0201c27751f95" providerId="LiveId" clId="{DA5F2914-017E-4185-A402-8A28C39C32E3}" dt="2023-03-13T20:36:01.907" v="339" actId="729"/>
        <pc:sldMkLst>
          <pc:docMk/>
          <pc:sldMk cId="3270624529" sldId="276"/>
        </pc:sldMkLst>
      </pc:sldChg>
      <pc:sldChg chg="mod modShow">
        <pc:chgData name="Danielle Baer" userId="36e0201c27751f95" providerId="LiveId" clId="{DA5F2914-017E-4185-A402-8A28C39C32E3}" dt="2023-03-13T20:47:27.586" v="424" actId="729"/>
        <pc:sldMkLst>
          <pc:docMk/>
          <pc:sldMk cId="3044649338" sldId="347"/>
        </pc:sldMkLst>
      </pc:sldChg>
      <pc:sldChg chg="ord">
        <pc:chgData name="Danielle Baer" userId="36e0201c27751f95" providerId="LiveId" clId="{DA5F2914-017E-4185-A402-8A28C39C32E3}" dt="2023-03-13T20:45:07.009" v="359"/>
        <pc:sldMkLst>
          <pc:docMk/>
          <pc:sldMk cId="1999884614" sldId="361"/>
        </pc:sldMkLst>
      </pc:sldChg>
      <pc:sldChg chg="modSp mod">
        <pc:chgData name="Danielle Baer" userId="36e0201c27751f95" providerId="LiveId" clId="{DA5F2914-017E-4185-A402-8A28C39C32E3}" dt="2023-03-13T20:39:44.759" v="353" actId="20577"/>
        <pc:sldMkLst>
          <pc:docMk/>
          <pc:sldMk cId="312349886" sldId="363"/>
        </pc:sldMkLst>
        <pc:spChg chg="mod">
          <ac:chgData name="Danielle Baer" userId="36e0201c27751f95" providerId="LiveId" clId="{DA5F2914-017E-4185-A402-8A28C39C32E3}" dt="2023-03-13T20:39:44.759" v="353" actId="20577"/>
          <ac:spMkLst>
            <pc:docMk/>
            <pc:sldMk cId="312349886" sldId="363"/>
            <ac:spMk id="3" creationId="{77977E40-C2B7-4363-9C5D-2F7951C13A46}"/>
          </ac:spMkLst>
        </pc:spChg>
      </pc:sldChg>
      <pc:sldChg chg="mod modShow">
        <pc:chgData name="Danielle Baer" userId="36e0201c27751f95" providerId="LiveId" clId="{DA5F2914-017E-4185-A402-8A28C39C32E3}" dt="2023-03-14T21:37:18.074" v="1248" actId="729"/>
        <pc:sldMkLst>
          <pc:docMk/>
          <pc:sldMk cId="1008867942" sldId="365"/>
        </pc:sldMkLst>
      </pc:sldChg>
      <pc:sldChg chg="ord">
        <pc:chgData name="Danielle Baer" userId="36e0201c27751f95" providerId="LiveId" clId="{DA5F2914-017E-4185-A402-8A28C39C32E3}" dt="2023-03-13T20:43:49.762" v="357"/>
        <pc:sldMkLst>
          <pc:docMk/>
          <pc:sldMk cId="2100407550" sldId="366"/>
        </pc:sldMkLst>
      </pc:sldChg>
      <pc:sldChg chg="ord">
        <pc:chgData name="Danielle Baer" userId="36e0201c27751f95" providerId="LiveId" clId="{DA5F2914-017E-4185-A402-8A28C39C32E3}" dt="2023-03-13T20:43:31.103" v="355"/>
        <pc:sldMkLst>
          <pc:docMk/>
          <pc:sldMk cId="1630180517" sldId="367"/>
        </pc:sldMkLst>
      </pc:sldChg>
      <pc:sldChg chg="ord">
        <pc:chgData name="Danielle Baer" userId="36e0201c27751f95" providerId="LiveId" clId="{DA5F2914-017E-4185-A402-8A28C39C32E3}" dt="2023-03-13T20:43:49.762" v="357"/>
        <pc:sldMkLst>
          <pc:docMk/>
          <pc:sldMk cId="4253800707" sldId="368"/>
        </pc:sldMkLst>
      </pc:sldChg>
      <pc:sldChg chg="modSp mod ord">
        <pc:chgData name="Danielle Baer" userId="36e0201c27751f95" providerId="LiveId" clId="{DA5F2914-017E-4185-A402-8A28C39C32E3}" dt="2023-03-16T16:22:12.459" v="2749" actId="1076"/>
        <pc:sldMkLst>
          <pc:docMk/>
          <pc:sldMk cId="1950653051" sldId="369"/>
        </pc:sldMkLst>
        <pc:spChg chg="mod">
          <ac:chgData name="Danielle Baer" userId="36e0201c27751f95" providerId="LiveId" clId="{DA5F2914-017E-4185-A402-8A28C39C32E3}" dt="2023-03-16T16:22:09.962" v="2748" actId="1076"/>
          <ac:spMkLst>
            <pc:docMk/>
            <pc:sldMk cId="1950653051" sldId="369"/>
            <ac:spMk id="2" creationId="{25EC29BB-113A-4EB6-94B1-53AA7901C1F8}"/>
          </ac:spMkLst>
        </pc:spChg>
        <pc:spChg chg="mod">
          <ac:chgData name="Danielle Baer" userId="36e0201c27751f95" providerId="LiveId" clId="{DA5F2914-017E-4185-A402-8A28C39C32E3}" dt="2023-03-16T16:22:12.459" v="2749" actId="1076"/>
          <ac:spMkLst>
            <pc:docMk/>
            <pc:sldMk cId="1950653051" sldId="369"/>
            <ac:spMk id="3" creationId="{77977E40-C2B7-4363-9C5D-2F7951C13A46}"/>
          </ac:spMkLst>
        </pc:spChg>
      </pc:sldChg>
      <pc:sldChg chg="mod modShow">
        <pc:chgData name="Danielle Baer" userId="36e0201c27751f95" providerId="LiveId" clId="{DA5F2914-017E-4185-A402-8A28C39C32E3}" dt="2023-03-13T20:47:27.586" v="424" actId="729"/>
        <pc:sldMkLst>
          <pc:docMk/>
          <pc:sldMk cId="1135359104" sldId="370"/>
        </pc:sldMkLst>
      </pc:sldChg>
      <pc:sldChg chg="ord">
        <pc:chgData name="Danielle Baer" userId="36e0201c27751f95" providerId="LiveId" clId="{DA5F2914-017E-4185-A402-8A28C39C32E3}" dt="2023-03-13T20:43:49.762" v="357"/>
        <pc:sldMkLst>
          <pc:docMk/>
          <pc:sldMk cId="3729476166" sldId="371"/>
        </pc:sldMkLst>
      </pc:sldChg>
      <pc:sldChg chg="modSp mod">
        <pc:chgData name="Danielle Baer" userId="36e0201c27751f95" providerId="LiveId" clId="{DA5F2914-017E-4185-A402-8A28C39C32E3}" dt="2023-03-14T21:37:30.728" v="1255" actId="20577"/>
        <pc:sldMkLst>
          <pc:docMk/>
          <pc:sldMk cId="3901357079" sldId="374"/>
        </pc:sldMkLst>
        <pc:spChg chg="mod">
          <ac:chgData name="Danielle Baer" userId="36e0201c27751f95" providerId="LiveId" clId="{DA5F2914-017E-4185-A402-8A28C39C32E3}" dt="2023-03-14T21:37:30.728" v="1255" actId="20577"/>
          <ac:spMkLst>
            <pc:docMk/>
            <pc:sldMk cId="3901357079" sldId="374"/>
            <ac:spMk id="7" creationId="{5243F1C7-C9A6-179A-005F-F415F8EBDF97}"/>
          </ac:spMkLst>
        </pc:spChg>
      </pc:sldChg>
      <pc:sldChg chg="modSp mod">
        <pc:chgData name="Danielle Baer" userId="36e0201c27751f95" providerId="LiveId" clId="{DA5F2914-017E-4185-A402-8A28C39C32E3}" dt="2023-03-16T16:21:19.027" v="2747" actId="207"/>
        <pc:sldMkLst>
          <pc:docMk/>
          <pc:sldMk cId="219385424" sldId="382"/>
        </pc:sldMkLst>
        <pc:spChg chg="mod">
          <ac:chgData name="Danielle Baer" userId="36e0201c27751f95" providerId="LiveId" clId="{DA5F2914-017E-4185-A402-8A28C39C32E3}" dt="2023-03-16T16:21:17.315" v="2746" actId="207"/>
          <ac:spMkLst>
            <pc:docMk/>
            <pc:sldMk cId="219385424" sldId="382"/>
            <ac:spMk id="2" creationId="{C7E9114E-9AE5-327F-ED4E-4DE54483AD77}"/>
          </ac:spMkLst>
        </pc:spChg>
        <pc:spChg chg="mod">
          <ac:chgData name="Danielle Baer" userId="36e0201c27751f95" providerId="LiveId" clId="{DA5F2914-017E-4185-A402-8A28C39C32E3}" dt="2023-03-16T16:21:19.027" v="2747" actId="207"/>
          <ac:spMkLst>
            <pc:docMk/>
            <pc:sldMk cId="219385424" sldId="382"/>
            <ac:spMk id="4" creationId="{5075E349-F690-363A-FD9C-7076C244E2D6}"/>
          </ac:spMkLst>
        </pc:spChg>
      </pc:sldChg>
      <pc:sldChg chg="modSp mod">
        <pc:chgData name="Danielle Baer" userId="36e0201c27751f95" providerId="LiveId" clId="{DA5F2914-017E-4185-A402-8A28C39C32E3}" dt="2023-03-13T20:46:45.336" v="421" actId="20577"/>
        <pc:sldMkLst>
          <pc:docMk/>
          <pc:sldMk cId="2082291234" sldId="385"/>
        </pc:sldMkLst>
        <pc:spChg chg="mod">
          <ac:chgData name="Danielle Baer" userId="36e0201c27751f95" providerId="LiveId" clId="{DA5F2914-017E-4185-A402-8A28C39C32E3}" dt="2023-03-13T20:46:45.336" v="421" actId="20577"/>
          <ac:spMkLst>
            <pc:docMk/>
            <pc:sldMk cId="2082291234" sldId="385"/>
            <ac:spMk id="3" creationId="{A4BBC0C0-4872-B366-A1C3-5F67E49E20B9}"/>
          </ac:spMkLst>
        </pc:spChg>
      </pc:sldChg>
      <pc:sldChg chg="modSp mod">
        <pc:chgData name="Danielle Baer" userId="36e0201c27751f95" providerId="LiveId" clId="{DA5F2914-017E-4185-A402-8A28C39C32E3}" dt="2023-03-13T20:47:11.171" v="423" actId="5793"/>
        <pc:sldMkLst>
          <pc:docMk/>
          <pc:sldMk cId="2811243821" sldId="389"/>
        </pc:sldMkLst>
        <pc:spChg chg="mod">
          <ac:chgData name="Danielle Baer" userId="36e0201c27751f95" providerId="LiveId" clId="{DA5F2914-017E-4185-A402-8A28C39C32E3}" dt="2023-03-13T20:47:11.171" v="423" actId="5793"/>
          <ac:spMkLst>
            <pc:docMk/>
            <pc:sldMk cId="2811243821" sldId="389"/>
            <ac:spMk id="2" creationId="{00462F4B-011A-4059-A437-458EC3703899}"/>
          </ac:spMkLst>
        </pc:spChg>
      </pc:sldChg>
      <pc:sldChg chg="addSp delSp mod">
        <pc:chgData name="Danielle Baer" userId="36e0201c27751f95" providerId="LiveId" clId="{DA5F2914-017E-4185-A402-8A28C39C32E3}" dt="2023-03-09T18:59:29.180" v="3" actId="478"/>
        <pc:sldMkLst>
          <pc:docMk/>
          <pc:sldMk cId="924379406" sldId="390"/>
        </pc:sldMkLst>
        <pc:spChg chg="add del">
          <ac:chgData name="Danielle Baer" userId="36e0201c27751f95" providerId="LiveId" clId="{DA5F2914-017E-4185-A402-8A28C39C32E3}" dt="2023-03-09T18:59:29.180" v="3" actId="478"/>
          <ac:spMkLst>
            <pc:docMk/>
            <pc:sldMk cId="924379406" sldId="390"/>
            <ac:spMk id="3" creationId="{9700E094-CD55-5C42-31E3-A5A0E9BFCFBD}"/>
          </ac:spMkLst>
        </pc:spChg>
        <pc:spChg chg="add del">
          <ac:chgData name="Danielle Baer" userId="36e0201c27751f95" providerId="LiveId" clId="{DA5F2914-017E-4185-A402-8A28C39C32E3}" dt="2023-03-09T18:59:25.968" v="2" actId="22"/>
          <ac:spMkLst>
            <pc:docMk/>
            <pc:sldMk cId="924379406" sldId="390"/>
            <ac:spMk id="5" creationId="{51FD6C99-7849-11E1-9BEF-BCB7D7C3092D}"/>
          </ac:spMkLst>
        </pc:spChg>
      </pc:sldChg>
      <pc:sldChg chg="modSp mod">
        <pc:chgData name="Danielle Baer" userId="36e0201c27751f95" providerId="LiveId" clId="{DA5F2914-017E-4185-A402-8A28C39C32E3}" dt="2023-03-16T15:43:33.379" v="2432" actId="5793"/>
        <pc:sldMkLst>
          <pc:docMk/>
          <pc:sldMk cId="3671496696" sldId="391"/>
        </pc:sldMkLst>
        <pc:spChg chg="mod">
          <ac:chgData name="Danielle Baer" userId="36e0201c27751f95" providerId="LiveId" clId="{DA5F2914-017E-4185-A402-8A28C39C32E3}" dt="2023-03-16T15:43:33.379" v="2432" actId="5793"/>
          <ac:spMkLst>
            <pc:docMk/>
            <pc:sldMk cId="3671496696" sldId="391"/>
            <ac:spMk id="3" creationId="{E876327B-BE2D-4E4C-3242-2CC03F7C1625}"/>
          </ac:spMkLst>
        </pc:spChg>
      </pc:sldChg>
      <pc:sldChg chg="modSp mod">
        <pc:chgData name="Danielle Baer" userId="36e0201c27751f95" providerId="LiveId" clId="{DA5F2914-017E-4185-A402-8A28C39C32E3}" dt="2023-03-16T15:58:05.349" v="2736" actId="14100"/>
        <pc:sldMkLst>
          <pc:docMk/>
          <pc:sldMk cId="2613980782" sldId="393"/>
        </pc:sldMkLst>
        <pc:spChg chg="mod">
          <ac:chgData name="Danielle Baer" userId="36e0201c27751f95" providerId="LiveId" clId="{DA5F2914-017E-4185-A402-8A28C39C32E3}" dt="2023-03-16T15:58:05.349" v="2736" actId="14100"/>
          <ac:spMkLst>
            <pc:docMk/>
            <pc:sldMk cId="2613980782" sldId="393"/>
            <ac:spMk id="3" creationId="{77977E40-C2B7-4363-9C5D-2F7951C13A46}"/>
          </ac:spMkLst>
        </pc:spChg>
      </pc:sldChg>
      <pc:sldChg chg="modSp mod">
        <pc:chgData name="Danielle Baer" userId="36e0201c27751f95" providerId="LiveId" clId="{DA5F2914-017E-4185-A402-8A28C39C32E3}" dt="2023-03-16T15:58:50.534" v="2738" actId="1076"/>
        <pc:sldMkLst>
          <pc:docMk/>
          <pc:sldMk cId="2621704499" sldId="394"/>
        </pc:sldMkLst>
        <pc:spChg chg="mod">
          <ac:chgData name="Danielle Baer" userId="36e0201c27751f95" providerId="LiveId" clId="{DA5F2914-017E-4185-A402-8A28C39C32E3}" dt="2023-03-16T15:57:13.821" v="2727" actId="1076"/>
          <ac:spMkLst>
            <pc:docMk/>
            <pc:sldMk cId="2621704499" sldId="394"/>
            <ac:spMk id="2" creationId="{25EC29BB-113A-4EB6-94B1-53AA7901C1F8}"/>
          </ac:spMkLst>
        </pc:spChg>
        <pc:spChg chg="mod">
          <ac:chgData name="Danielle Baer" userId="36e0201c27751f95" providerId="LiveId" clId="{DA5F2914-017E-4185-A402-8A28C39C32E3}" dt="2023-03-16T15:58:50.534" v="2738" actId="1076"/>
          <ac:spMkLst>
            <pc:docMk/>
            <pc:sldMk cId="2621704499" sldId="394"/>
            <ac:spMk id="3" creationId="{77977E40-C2B7-4363-9C5D-2F7951C13A46}"/>
          </ac:spMkLst>
        </pc:spChg>
      </pc:sldChg>
      <pc:sldChg chg="addSp delSp modSp add mod ord modNotesTx">
        <pc:chgData name="Danielle Baer" userId="36e0201c27751f95" providerId="LiveId" clId="{DA5F2914-017E-4185-A402-8A28C39C32E3}" dt="2023-03-09T19:00:44.462" v="112" actId="1076"/>
        <pc:sldMkLst>
          <pc:docMk/>
          <pc:sldMk cId="3775219152" sldId="395"/>
        </pc:sldMkLst>
        <pc:spChg chg="del mod">
          <ac:chgData name="Danielle Baer" userId="36e0201c27751f95" providerId="LiveId" clId="{DA5F2914-017E-4185-A402-8A28C39C32E3}" dt="2023-03-09T19:00:18.338" v="13" actId="478"/>
          <ac:spMkLst>
            <pc:docMk/>
            <pc:sldMk cId="3775219152" sldId="395"/>
            <ac:spMk id="2" creationId="{25EC29BB-113A-4EB6-94B1-53AA7901C1F8}"/>
          </ac:spMkLst>
        </pc:spChg>
        <pc:spChg chg="mod">
          <ac:chgData name="Danielle Baer" userId="36e0201c27751f95" providerId="LiveId" clId="{DA5F2914-017E-4185-A402-8A28C39C32E3}" dt="2023-03-09T19:00:44.462" v="112" actId="1076"/>
          <ac:spMkLst>
            <pc:docMk/>
            <pc:sldMk cId="3775219152" sldId="395"/>
            <ac:spMk id="3" creationId="{77977E40-C2B7-4363-9C5D-2F7951C13A46}"/>
          </ac:spMkLst>
        </pc:spChg>
        <pc:spChg chg="add mod">
          <ac:chgData name="Danielle Baer" userId="36e0201c27751f95" providerId="LiveId" clId="{DA5F2914-017E-4185-A402-8A28C39C32E3}" dt="2023-03-09T19:00:41.269" v="111" actId="1076"/>
          <ac:spMkLst>
            <pc:docMk/>
            <pc:sldMk cId="3775219152" sldId="395"/>
            <ac:spMk id="5" creationId="{1A1B5189-E304-5CD1-93A5-7FEFF8614939}"/>
          </ac:spMkLst>
        </pc:spChg>
      </pc:sldChg>
      <pc:sldChg chg="modSp add del mod">
        <pc:chgData name="Danielle Baer" userId="36e0201c27751f95" providerId="LiveId" clId="{DA5F2914-017E-4185-A402-8A28C39C32E3}" dt="2023-03-13T20:04:37.503" v="337" actId="2696"/>
        <pc:sldMkLst>
          <pc:docMk/>
          <pc:sldMk cId="1140310761" sldId="396"/>
        </pc:sldMkLst>
        <pc:spChg chg="mod">
          <ac:chgData name="Danielle Baer" userId="36e0201c27751f95" providerId="LiveId" clId="{DA5F2914-017E-4185-A402-8A28C39C32E3}" dt="2023-03-13T20:04:34.604" v="336" actId="20577"/>
          <ac:spMkLst>
            <pc:docMk/>
            <pc:sldMk cId="1140310761" sldId="396"/>
            <ac:spMk id="2" creationId="{25EC29BB-113A-4EB6-94B1-53AA7901C1F8}"/>
          </ac:spMkLst>
        </pc:spChg>
      </pc:sldChg>
      <pc:sldChg chg="modSp new mod">
        <pc:chgData name="Danielle Baer" userId="36e0201c27751f95" providerId="LiveId" clId="{DA5F2914-017E-4185-A402-8A28C39C32E3}" dt="2023-03-16T15:58:27.125" v="2737" actId="1076"/>
        <pc:sldMkLst>
          <pc:docMk/>
          <pc:sldMk cId="1717245373" sldId="396"/>
        </pc:sldMkLst>
        <pc:spChg chg="mod">
          <ac:chgData name="Danielle Baer" userId="36e0201c27751f95" providerId="LiveId" clId="{DA5F2914-017E-4185-A402-8A28C39C32E3}" dt="2023-03-14T21:51:53.399" v="1893" actId="20577"/>
          <ac:spMkLst>
            <pc:docMk/>
            <pc:sldMk cId="1717245373" sldId="396"/>
            <ac:spMk id="2" creationId="{AEC3AD48-2C60-01DA-14EF-F6CBF9B1C58B}"/>
          </ac:spMkLst>
        </pc:spChg>
        <pc:spChg chg="mod">
          <ac:chgData name="Danielle Baer" userId="36e0201c27751f95" providerId="LiveId" clId="{DA5F2914-017E-4185-A402-8A28C39C32E3}" dt="2023-03-16T15:58:27.125" v="2737" actId="1076"/>
          <ac:spMkLst>
            <pc:docMk/>
            <pc:sldMk cId="1717245373" sldId="396"/>
            <ac:spMk id="3" creationId="{25987368-117D-F7D7-C7E6-AF4A3D4713D1}"/>
          </ac:spMkLst>
        </pc:spChg>
      </pc:sldChg>
      <pc:sldChg chg="new del">
        <pc:chgData name="Danielle Baer" userId="36e0201c27751f95" providerId="LiveId" clId="{DA5F2914-017E-4185-A402-8A28C39C32E3}" dt="2023-03-14T21:37:06.453" v="1247" actId="2696"/>
        <pc:sldMkLst>
          <pc:docMk/>
          <pc:sldMk cId="1861676033" sldId="396"/>
        </pc:sldMkLst>
      </pc:sldChg>
      <pc:sldChg chg="modSp new del mod">
        <pc:chgData name="Danielle Baer" userId="36e0201c27751f95" providerId="LiveId" clId="{DA5F2914-017E-4185-A402-8A28C39C32E3}" dt="2023-03-14T21:36:52.839" v="1246" actId="2696"/>
        <pc:sldMkLst>
          <pc:docMk/>
          <pc:sldMk cId="495244575" sldId="397"/>
        </pc:sldMkLst>
        <pc:spChg chg="mod">
          <ac:chgData name="Danielle Baer" userId="36e0201c27751f95" providerId="LiveId" clId="{DA5F2914-017E-4185-A402-8A28C39C32E3}" dt="2023-03-14T21:32:30.614" v="1185" actId="20577"/>
          <ac:spMkLst>
            <pc:docMk/>
            <pc:sldMk cId="495244575" sldId="397"/>
            <ac:spMk id="2" creationId="{2153ED51-C678-5438-CED0-B5685B5B6301}"/>
          </ac:spMkLst>
        </pc:spChg>
      </pc:sldChg>
      <pc:sldChg chg="modSp new del mod">
        <pc:chgData name="Danielle Baer" userId="36e0201c27751f95" providerId="LiveId" clId="{DA5F2914-017E-4185-A402-8A28C39C32E3}" dt="2023-03-14T21:36:45.552" v="1245" actId="2696"/>
        <pc:sldMkLst>
          <pc:docMk/>
          <pc:sldMk cId="943314157" sldId="398"/>
        </pc:sldMkLst>
        <pc:spChg chg="mod">
          <ac:chgData name="Danielle Baer" userId="36e0201c27751f95" providerId="LiveId" clId="{DA5F2914-017E-4185-A402-8A28C39C32E3}" dt="2023-03-14T21:34:10.202" v="1244" actId="20577"/>
          <ac:spMkLst>
            <pc:docMk/>
            <pc:sldMk cId="943314157" sldId="398"/>
            <ac:spMk id="2" creationId="{B506CA82-14B9-BB72-C0BC-328AC3D43FCC}"/>
          </ac:spMkLst>
        </pc:spChg>
      </pc:sldChg>
      <pc:sldChg chg="modSp mod">
        <pc:chgData name="Danielle Baer" userId="36e0201c27751f95" providerId="LiveId" clId="{DA5F2914-017E-4185-A402-8A28C39C32E3}" dt="2023-03-16T15:37:49.998" v="1907" actId="20577"/>
        <pc:sldMkLst>
          <pc:docMk/>
          <pc:sldMk cId="4049373323" sldId="398"/>
        </pc:sldMkLst>
        <pc:spChg chg="mod">
          <ac:chgData name="Danielle Baer" userId="36e0201c27751f95" providerId="LiveId" clId="{DA5F2914-017E-4185-A402-8A28C39C32E3}" dt="2023-03-16T15:37:49.998" v="1907" actId="20577"/>
          <ac:spMkLst>
            <pc:docMk/>
            <pc:sldMk cId="4049373323" sldId="398"/>
            <ac:spMk id="2" creationId="{00462F4B-011A-4059-A437-458EC3703899}"/>
          </ac:spMkLst>
        </pc:spChg>
      </pc:sldChg>
      <pc:sldChg chg="modSp mod">
        <pc:chgData name="Danielle Baer" userId="36e0201c27751f95" providerId="LiveId" clId="{DA5F2914-017E-4185-A402-8A28C39C32E3}" dt="2023-03-16T15:41:13.535" v="2076" actId="115"/>
        <pc:sldMkLst>
          <pc:docMk/>
          <pc:sldMk cId="1018693647" sldId="399"/>
        </pc:sldMkLst>
        <pc:spChg chg="mod">
          <ac:chgData name="Danielle Baer" userId="36e0201c27751f95" providerId="LiveId" clId="{DA5F2914-017E-4185-A402-8A28C39C32E3}" dt="2023-03-16T15:39:20.192" v="2004" actId="14100"/>
          <ac:spMkLst>
            <pc:docMk/>
            <pc:sldMk cId="1018693647" sldId="399"/>
            <ac:spMk id="2" creationId="{25EC29BB-113A-4EB6-94B1-53AA7901C1F8}"/>
          </ac:spMkLst>
        </pc:spChg>
        <pc:spChg chg="mod">
          <ac:chgData name="Danielle Baer" userId="36e0201c27751f95" providerId="LiveId" clId="{DA5F2914-017E-4185-A402-8A28C39C32E3}" dt="2023-03-16T15:41:13.535" v="2076" actId="115"/>
          <ac:spMkLst>
            <pc:docMk/>
            <pc:sldMk cId="1018693647" sldId="399"/>
            <ac:spMk id="3" creationId="{77977E40-C2B7-4363-9C5D-2F7951C13A46}"/>
          </ac:spMkLst>
        </pc:spChg>
      </pc:sldChg>
      <pc:sldChg chg="modSp mod">
        <pc:chgData name="Danielle Baer" userId="36e0201c27751f95" providerId="LiveId" clId="{DA5F2914-017E-4185-A402-8A28C39C32E3}" dt="2023-03-16T15:43:37.054" v="2433"/>
        <pc:sldMkLst>
          <pc:docMk/>
          <pc:sldMk cId="2561963687" sldId="400"/>
        </pc:sldMkLst>
        <pc:spChg chg="mod">
          <ac:chgData name="Danielle Baer" userId="36e0201c27751f95" providerId="LiveId" clId="{DA5F2914-017E-4185-A402-8A28C39C32E3}" dt="2023-03-16T15:42:34.564" v="2292" actId="14100"/>
          <ac:spMkLst>
            <pc:docMk/>
            <pc:sldMk cId="2561963687" sldId="400"/>
            <ac:spMk id="2" creationId="{B05B9224-4A2F-7370-A619-03BAA187C633}"/>
          </ac:spMkLst>
        </pc:spChg>
        <pc:spChg chg="mod">
          <ac:chgData name="Danielle Baer" userId="36e0201c27751f95" providerId="LiveId" clId="{DA5F2914-017E-4185-A402-8A28C39C32E3}" dt="2023-03-16T15:43:37.054" v="2433"/>
          <ac:spMkLst>
            <pc:docMk/>
            <pc:sldMk cId="2561963687" sldId="400"/>
            <ac:spMk id="3" creationId="{E876327B-BE2D-4E4C-3242-2CC03F7C1625}"/>
          </ac:spMkLst>
        </pc:spChg>
      </pc:sldChg>
      <pc:sldChg chg="modSp mod ord">
        <pc:chgData name="Danielle Baer" userId="36e0201c27751f95" providerId="LiveId" clId="{DA5F2914-017E-4185-A402-8A28C39C32E3}" dt="2023-03-16T15:56:25.818" v="2726" actId="115"/>
        <pc:sldMkLst>
          <pc:docMk/>
          <pc:sldMk cId="3166435513" sldId="401"/>
        </pc:sldMkLst>
        <pc:spChg chg="mod">
          <ac:chgData name="Danielle Baer" userId="36e0201c27751f95" providerId="LiveId" clId="{DA5F2914-017E-4185-A402-8A28C39C32E3}" dt="2023-03-16T15:56:11.198" v="2721" actId="20577"/>
          <ac:spMkLst>
            <pc:docMk/>
            <pc:sldMk cId="3166435513" sldId="401"/>
            <ac:spMk id="2" creationId="{314359DF-8CB2-FD8D-0B54-9D1E6A0692B4}"/>
          </ac:spMkLst>
        </pc:spChg>
        <pc:spChg chg="mod">
          <ac:chgData name="Danielle Baer" userId="36e0201c27751f95" providerId="LiveId" clId="{DA5F2914-017E-4185-A402-8A28C39C32E3}" dt="2023-03-16T15:56:25.818" v="2726" actId="115"/>
          <ac:spMkLst>
            <pc:docMk/>
            <pc:sldMk cId="3166435513" sldId="401"/>
            <ac:spMk id="3" creationId="{E78D6041-E2B2-BA2D-F1DF-786A9BD5C8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7F400-EB79-467A-90E9-BA3AA087C5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A8C75D-11B2-4D11-BF7B-97E65C457944}">
      <dgm:prSet/>
      <dgm:spPr/>
      <dgm:t>
        <a:bodyPr/>
        <a:lstStyle/>
        <a:p>
          <a:r>
            <a:rPr lang="en-US"/>
            <a:t>The majority of giving is by individuals at 67%</a:t>
          </a:r>
        </a:p>
      </dgm:t>
    </dgm:pt>
    <dgm:pt modelId="{8E5BAC63-BD47-4477-8978-249DB6307984}" type="parTrans" cxnId="{45445483-1E19-4121-851A-B75EB0EB13AB}">
      <dgm:prSet/>
      <dgm:spPr/>
      <dgm:t>
        <a:bodyPr/>
        <a:lstStyle/>
        <a:p>
          <a:endParaRPr lang="en-US"/>
        </a:p>
      </dgm:t>
    </dgm:pt>
    <dgm:pt modelId="{DC831363-C01A-49F6-A61B-F7C71BE518BE}" type="sibTrans" cxnId="{45445483-1E19-4121-851A-B75EB0EB13AB}">
      <dgm:prSet/>
      <dgm:spPr/>
      <dgm:t>
        <a:bodyPr/>
        <a:lstStyle/>
        <a:p>
          <a:endParaRPr lang="en-US"/>
        </a:p>
      </dgm:t>
    </dgm:pt>
    <dgm:pt modelId="{632AE8CD-05F1-4155-9782-3D631784146C}">
      <dgm:prSet/>
      <dgm:spPr/>
      <dgm:t>
        <a:bodyPr/>
        <a:lstStyle/>
        <a:p>
          <a:r>
            <a:rPr lang="en-US"/>
            <a:t>Giving by foundations is 19%</a:t>
          </a:r>
        </a:p>
      </dgm:t>
    </dgm:pt>
    <dgm:pt modelId="{9A64FFF7-EAAC-49CE-9901-F82B0EB69FD2}" type="parTrans" cxnId="{1F347A38-0251-46C8-9875-7924FDC2EAE2}">
      <dgm:prSet/>
      <dgm:spPr/>
      <dgm:t>
        <a:bodyPr/>
        <a:lstStyle/>
        <a:p>
          <a:endParaRPr lang="en-US"/>
        </a:p>
      </dgm:t>
    </dgm:pt>
    <dgm:pt modelId="{FF13CC84-62E7-4406-8B33-88F3BF29F8D7}" type="sibTrans" cxnId="{1F347A38-0251-46C8-9875-7924FDC2EAE2}">
      <dgm:prSet/>
      <dgm:spPr/>
      <dgm:t>
        <a:bodyPr/>
        <a:lstStyle/>
        <a:p>
          <a:endParaRPr lang="en-US"/>
        </a:p>
      </dgm:t>
    </dgm:pt>
    <dgm:pt modelId="{22EE2447-4A6D-4E18-A3EE-82065F1EB2CB}">
      <dgm:prSet/>
      <dgm:spPr/>
      <dgm:t>
        <a:bodyPr/>
        <a:lstStyle/>
        <a:p>
          <a:r>
            <a:rPr lang="en-US"/>
            <a:t>Bequests are 9%</a:t>
          </a:r>
        </a:p>
      </dgm:t>
    </dgm:pt>
    <dgm:pt modelId="{37B8375D-7176-47E3-AF22-E5CA37952899}" type="parTrans" cxnId="{453B3886-064C-4B17-8768-6BC47F372011}">
      <dgm:prSet/>
      <dgm:spPr/>
      <dgm:t>
        <a:bodyPr/>
        <a:lstStyle/>
        <a:p>
          <a:endParaRPr lang="en-US"/>
        </a:p>
      </dgm:t>
    </dgm:pt>
    <dgm:pt modelId="{50C3017D-5EDA-473A-BB0A-132474425A95}" type="sibTrans" cxnId="{453B3886-064C-4B17-8768-6BC47F372011}">
      <dgm:prSet/>
      <dgm:spPr/>
      <dgm:t>
        <a:bodyPr/>
        <a:lstStyle/>
        <a:p>
          <a:endParaRPr lang="en-US"/>
        </a:p>
      </dgm:t>
    </dgm:pt>
    <dgm:pt modelId="{C9A010C7-73A8-458F-91C9-AADAFEF03619}">
      <dgm:prSet/>
      <dgm:spPr/>
      <dgm:t>
        <a:bodyPr/>
        <a:lstStyle/>
        <a:p>
          <a:r>
            <a:rPr lang="en-US"/>
            <a:t>Giving by corporations is 4% </a:t>
          </a:r>
        </a:p>
      </dgm:t>
    </dgm:pt>
    <dgm:pt modelId="{64E81244-4120-4399-BFAD-F0EDB30AC612}" type="parTrans" cxnId="{1BF1208C-C626-41CB-BB65-D00A12C58944}">
      <dgm:prSet/>
      <dgm:spPr/>
      <dgm:t>
        <a:bodyPr/>
        <a:lstStyle/>
        <a:p>
          <a:endParaRPr lang="en-US"/>
        </a:p>
      </dgm:t>
    </dgm:pt>
    <dgm:pt modelId="{00EC0C51-B797-408F-B1C6-402A53C3EEAD}" type="sibTrans" cxnId="{1BF1208C-C626-41CB-BB65-D00A12C58944}">
      <dgm:prSet/>
      <dgm:spPr/>
      <dgm:t>
        <a:bodyPr/>
        <a:lstStyle/>
        <a:p>
          <a:endParaRPr lang="en-US"/>
        </a:p>
      </dgm:t>
    </dgm:pt>
    <dgm:pt modelId="{D9DEBEA5-39A7-4327-9332-58A03A4CA5D5}" type="pres">
      <dgm:prSet presAssocID="{FBA7F400-EB79-467A-90E9-BA3AA087C520}" presName="linear" presStyleCnt="0">
        <dgm:presLayoutVars>
          <dgm:animLvl val="lvl"/>
          <dgm:resizeHandles val="exact"/>
        </dgm:presLayoutVars>
      </dgm:prSet>
      <dgm:spPr/>
    </dgm:pt>
    <dgm:pt modelId="{C9749752-F064-44D1-90E5-9E60B8AA4BB1}" type="pres">
      <dgm:prSet presAssocID="{27A8C75D-11B2-4D11-BF7B-97E65C457944}" presName="parentText" presStyleLbl="node1" presStyleIdx="0" presStyleCnt="4">
        <dgm:presLayoutVars>
          <dgm:chMax val="0"/>
          <dgm:bulletEnabled val="1"/>
        </dgm:presLayoutVars>
      </dgm:prSet>
      <dgm:spPr/>
    </dgm:pt>
    <dgm:pt modelId="{1D108CB2-8502-468E-AFE9-489ADDDAF0D4}" type="pres">
      <dgm:prSet presAssocID="{DC831363-C01A-49F6-A61B-F7C71BE518BE}" presName="spacer" presStyleCnt="0"/>
      <dgm:spPr/>
    </dgm:pt>
    <dgm:pt modelId="{A3523A46-4BDD-40D7-8EBA-1F49750CEBA9}" type="pres">
      <dgm:prSet presAssocID="{632AE8CD-05F1-4155-9782-3D631784146C}" presName="parentText" presStyleLbl="node1" presStyleIdx="1" presStyleCnt="4">
        <dgm:presLayoutVars>
          <dgm:chMax val="0"/>
          <dgm:bulletEnabled val="1"/>
        </dgm:presLayoutVars>
      </dgm:prSet>
      <dgm:spPr/>
    </dgm:pt>
    <dgm:pt modelId="{5F8B8DE3-1CA6-4D6D-BDD4-095F6A08D814}" type="pres">
      <dgm:prSet presAssocID="{FF13CC84-62E7-4406-8B33-88F3BF29F8D7}" presName="spacer" presStyleCnt="0"/>
      <dgm:spPr/>
    </dgm:pt>
    <dgm:pt modelId="{1ACC6D69-D4A2-4A0F-9577-FFBE6DB54E9D}" type="pres">
      <dgm:prSet presAssocID="{22EE2447-4A6D-4E18-A3EE-82065F1EB2CB}" presName="parentText" presStyleLbl="node1" presStyleIdx="2" presStyleCnt="4">
        <dgm:presLayoutVars>
          <dgm:chMax val="0"/>
          <dgm:bulletEnabled val="1"/>
        </dgm:presLayoutVars>
      </dgm:prSet>
      <dgm:spPr/>
    </dgm:pt>
    <dgm:pt modelId="{0FDD5F03-7B38-401F-8253-0C6D57E89715}" type="pres">
      <dgm:prSet presAssocID="{50C3017D-5EDA-473A-BB0A-132474425A95}" presName="spacer" presStyleCnt="0"/>
      <dgm:spPr/>
    </dgm:pt>
    <dgm:pt modelId="{A6E4808C-8553-459E-9336-2969DA6794F7}" type="pres">
      <dgm:prSet presAssocID="{C9A010C7-73A8-458F-91C9-AADAFEF03619}" presName="parentText" presStyleLbl="node1" presStyleIdx="3" presStyleCnt="4">
        <dgm:presLayoutVars>
          <dgm:chMax val="0"/>
          <dgm:bulletEnabled val="1"/>
        </dgm:presLayoutVars>
      </dgm:prSet>
      <dgm:spPr/>
    </dgm:pt>
  </dgm:ptLst>
  <dgm:cxnLst>
    <dgm:cxn modelId="{1F347A38-0251-46C8-9875-7924FDC2EAE2}" srcId="{FBA7F400-EB79-467A-90E9-BA3AA087C520}" destId="{632AE8CD-05F1-4155-9782-3D631784146C}" srcOrd="1" destOrd="0" parTransId="{9A64FFF7-EAAC-49CE-9901-F82B0EB69FD2}" sibTransId="{FF13CC84-62E7-4406-8B33-88F3BF29F8D7}"/>
    <dgm:cxn modelId="{F168C24B-8FB6-4B80-A497-92A83D876BE4}" type="presOf" srcId="{C9A010C7-73A8-458F-91C9-AADAFEF03619}" destId="{A6E4808C-8553-459E-9336-2969DA6794F7}" srcOrd="0" destOrd="0" presId="urn:microsoft.com/office/officeart/2005/8/layout/vList2"/>
    <dgm:cxn modelId="{45445483-1E19-4121-851A-B75EB0EB13AB}" srcId="{FBA7F400-EB79-467A-90E9-BA3AA087C520}" destId="{27A8C75D-11B2-4D11-BF7B-97E65C457944}" srcOrd="0" destOrd="0" parTransId="{8E5BAC63-BD47-4477-8978-249DB6307984}" sibTransId="{DC831363-C01A-49F6-A61B-F7C71BE518BE}"/>
    <dgm:cxn modelId="{453B3886-064C-4B17-8768-6BC47F372011}" srcId="{FBA7F400-EB79-467A-90E9-BA3AA087C520}" destId="{22EE2447-4A6D-4E18-A3EE-82065F1EB2CB}" srcOrd="2" destOrd="0" parTransId="{37B8375D-7176-47E3-AF22-E5CA37952899}" sibTransId="{50C3017D-5EDA-473A-BB0A-132474425A95}"/>
    <dgm:cxn modelId="{1BF1208C-C626-41CB-BB65-D00A12C58944}" srcId="{FBA7F400-EB79-467A-90E9-BA3AA087C520}" destId="{C9A010C7-73A8-458F-91C9-AADAFEF03619}" srcOrd="3" destOrd="0" parTransId="{64E81244-4120-4399-BFAD-F0EDB30AC612}" sibTransId="{00EC0C51-B797-408F-B1C6-402A53C3EEAD}"/>
    <dgm:cxn modelId="{A51A738C-C03D-4781-81C7-FD2E7BDD7C13}" type="presOf" srcId="{632AE8CD-05F1-4155-9782-3D631784146C}" destId="{A3523A46-4BDD-40D7-8EBA-1F49750CEBA9}" srcOrd="0" destOrd="0" presId="urn:microsoft.com/office/officeart/2005/8/layout/vList2"/>
    <dgm:cxn modelId="{EC3791BA-9E3D-4238-A1B0-6220259F055A}" type="presOf" srcId="{22EE2447-4A6D-4E18-A3EE-82065F1EB2CB}" destId="{1ACC6D69-D4A2-4A0F-9577-FFBE6DB54E9D}" srcOrd="0" destOrd="0" presId="urn:microsoft.com/office/officeart/2005/8/layout/vList2"/>
    <dgm:cxn modelId="{7EF7A9C2-DBAA-42A8-8BB6-00EAFE78309F}" type="presOf" srcId="{FBA7F400-EB79-467A-90E9-BA3AA087C520}" destId="{D9DEBEA5-39A7-4327-9332-58A03A4CA5D5}" srcOrd="0" destOrd="0" presId="urn:microsoft.com/office/officeart/2005/8/layout/vList2"/>
    <dgm:cxn modelId="{E3C4B9F3-FC90-4BCD-9A83-7ED26F53EEEA}" type="presOf" srcId="{27A8C75D-11B2-4D11-BF7B-97E65C457944}" destId="{C9749752-F064-44D1-90E5-9E60B8AA4BB1}" srcOrd="0" destOrd="0" presId="urn:microsoft.com/office/officeart/2005/8/layout/vList2"/>
    <dgm:cxn modelId="{22422BD7-6DD3-4A64-8345-C94E7754C902}" type="presParOf" srcId="{D9DEBEA5-39A7-4327-9332-58A03A4CA5D5}" destId="{C9749752-F064-44D1-90E5-9E60B8AA4BB1}" srcOrd="0" destOrd="0" presId="urn:microsoft.com/office/officeart/2005/8/layout/vList2"/>
    <dgm:cxn modelId="{9F6C810A-CCDB-4CEF-AD0E-27400FC0590E}" type="presParOf" srcId="{D9DEBEA5-39A7-4327-9332-58A03A4CA5D5}" destId="{1D108CB2-8502-468E-AFE9-489ADDDAF0D4}" srcOrd="1" destOrd="0" presId="urn:microsoft.com/office/officeart/2005/8/layout/vList2"/>
    <dgm:cxn modelId="{AC921B75-4ABA-4ACE-B12D-A2B741DB9F00}" type="presParOf" srcId="{D9DEBEA5-39A7-4327-9332-58A03A4CA5D5}" destId="{A3523A46-4BDD-40D7-8EBA-1F49750CEBA9}" srcOrd="2" destOrd="0" presId="urn:microsoft.com/office/officeart/2005/8/layout/vList2"/>
    <dgm:cxn modelId="{68B16B8B-17D9-459B-AB11-FCDA9DC18AA2}" type="presParOf" srcId="{D9DEBEA5-39A7-4327-9332-58A03A4CA5D5}" destId="{5F8B8DE3-1CA6-4D6D-BDD4-095F6A08D814}" srcOrd="3" destOrd="0" presId="urn:microsoft.com/office/officeart/2005/8/layout/vList2"/>
    <dgm:cxn modelId="{FFC66784-9BDA-40D2-88D8-A48899492C91}" type="presParOf" srcId="{D9DEBEA5-39A7-4327-9332-58A03A4CA5D5}" destId="{1ACC6D69-D4A2-4A0F-9577-FFBE6DB54E9D}" srcOrd="4" destOrd="0" presId="urn:microsoft.com/office/officeart/2005/8/layout/vList2"/>
    <dgm:cxn modelId="{B71C679F-333A-42B3-9474-C3EEDB054986}" type="presParOf" srcId="{D9DEBEA5-39A7-4327-9332-58A03A4CA5D5}" destId="{0FDD5F03-7B38-401F-8253-0C6D57E89715}" srcOrd="5" destOrd="0" presId="urn:microsoft.com/office/officeart/2005/8/layout/vList2"/>
    <dgm:cxn modelId="{C98F1A81-6CD6-4715-B8D3-BF9C87A7E401}" type="presParOf" srcId="{D9DEBEA5-39A7-4327-9332-58A03A4CA5D5}" destId="{A6E4808C-8553-459E-9336-2969DA6794F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7F400-EB79-467A-90E9-BA3AA087C5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A8C75D-11B2-4D11-BF7B-97E65C457944}">
      <dgm:prSet/>
      <dgm:spPr/>
      <dgm:t>
        <a:bodyPr/>
        <a:lstStyle/>
        <a:p>
          <a:r>
            <a:rPr lang="en-US" b="1"/>
            <a:t>Preparation and planning </a:t>
          </a:r>
          <a:r>
            <a:rPr lang="en-US"/>
            <a:t>(week 1): Determine staff and partners that need to be involved in grant process, their roles and responsibilities, and share a timeline. </a:t>
          </a:r>
        </a:p>
      </dgm:t>
    </dgm:pt>
    <dgm:pt modelId="{8E5BAC63-BD47-4477-8978-249DB6307984}" type="parTrans" cxnId="{45445483-1E19-4121-851A-B75EB0EB13AB}">
      <dgm:prSet/>
      <dgm:spPr/>
      <dgm:t>
        <a:bodyPr/>
        <a:lstStyle/>
        <a:p>
          <a:endParaRPr lang="en-US"/>
        </a:p>
      </dgm:t>
    </dgm:pt>
    <dgm:pt modelId="{DC831363-C01A-49F6-A61B-F7C71BE518BE}" type="sibTrans" cxnId="{45445483-1E19-4121-851A-B75EB0EB13AB}">
      <dgm:prSet/>
      <dgm:spPr/>
      <dgm:t>
        <a:bodyPr/>
        <a:lstStyle/>
        <a:p>
          <a:endParaRPr lang="en-US"/>
        </a:p>
      </dgm:t>
    </dgm:pt>
    <dgm:pt modelId="{632AE8CD-05F1-4155-9782-3D631784146C}">
      <dgm:prSet/>
      <dgm:spPr/>
      <dgm:t>
        <a:bodyPr/>
        <a:lstStyle/>
        <a:p>
          <a:r>
            <a:rPr lang="en-US" b="1"/>
            <a:t>Develop the narrative </a:t>
          </a:r>
          <a:r>
            <a:rPr lang="en-US" b="0"/>
            <a:t>(week 1 -3): </a:t>
          </a:r>
          <a:r>
            <a:rPr lang="en-US"/>
            <a:t>Set aside ample time with deadlines to draft a narrative and collect and incorporate feedback from key staff and partners. </a:t>
          </a:r>
        </a:p>
      </dgm:t>
    </dgm:pt>
    <dgm:pt modelId="{9A64FFF7-EAAC-49CE-9901-F82B0EB69FD2}" type="parTrans" cxnId="{1F347A38-0251-46C8-9875-7924FDC2EAE2}">
      <dgm:prSet/>
      <dgm:spPr/>
      <dgm:t>
        <a:bodyPr/>
        <a:lstStyle/>
        <a:p>
          <a:endParaRPr lang="en-US"/>
        </a:p>
      </dgm:t>
    </dgm:pt>
    <dgm:pt modelId="{FF13CC84-62E7-4406-8B33-88F3BF29F8D7}" type="sibTrans" cxnId="{1F347A38-0251-46C8-9875-7924FDC2EAE2}">
      <dgm:prSet/>
      <dgm:spPr/>
      <dgm:t>
        <a:bodyPr/>
        <a:lstStyle/>
        <a:p>
          <a:endParaRPr lang="en-US"/>
        </a:p>
      </dgm:t>
    </dgm:pt>
    <dgm:pt modelId="{22EE2447-4A6D-4E18-A3EE-82065F1EB2CB}">
      <dgm:prSet/>
      <dgm:spPr/>
      <dgm:t>
        <a:bodyPr/>
        <a:lstStyle/>
        <a:p>
          <a:r>
            <a:rPr lang="en-US" b="1"/>
            <a:t>Proposal support </a:t>
          </a:r>
          <a:r>
            <a:rPr lang="en-US" b="0"/>
            <a:t>(week 2-4): </a:t>
          </a:r>
          <a:r>
            <a:rPr lang="en-US"/>
            <a:t>Collect supporting materials (financials, IRS determination letter, letters of support etc), and finalize the narrative making sure you follow formatting requirements and page/word/character counts outlined by the funder. </a:t>
          </a:r>
        </a:p>
      </dgm:t>
    </dgm:pt>
    <dgm:pt modelId="{37B8375D-7176-47E3-AF22-E5CA37952899}" type="parTrans" cxnId="{453B3886-064C-4B17-8768-6BC47F372011}">
      <dgm:prSet/>
      <dgm:spPr/>
      <dgm:t>
        <a:bodyPr/>
        <a:lstStyle/>
        <a:p>
          <a:endParaRPr lang="en-US"/>
        </a:p>
      </dgm:t>
    </dgm:pt>
    <dgm:pt modelId="{50C3017D-5EDA-473A-BB0A-132474425A95}" type="sibTrans" cxnId="{453B3886-064C-4B17-8768-6BC47F372011}">
      <dgm:prSet/>
      <dgm:spPr/>
      <dgm:t>
        <a:bodyPr/>
        <a:lstStyle/>
        <a:p>
          <a:endParaRPr lang="en-US"/>
        </a:p>
      </dgm:t>
    </dgm:pt>
    <dgm:pt modelId="{C9A010C7-73A8-458F-91C9-AADAFEF03619}">
      <dgm:prSet/>
      <dgm:spPr/>
      <dgm:t>
        <a:bodyPr/>
        <a:lstStyle/>
        <a:p>
          <a:r>
            <a:rPr lang="en-US" b="1"/>
            <a:t>Proposal submission </a:t>
          </a:r>
          <a:r>
            <a:rPr lang="en-US" b="0"/>
            <a:t>(day before or due date): </a:t>
          </a:r>
          <a:r>
            <a:rPr lang="en-US"/>
            <a:t>Prepare the submission as requested by the funder. Advise submitting a day before if possible to avoid any potential issues with an online grant system or other tech problems. </a:t>
          </a:r>
        </a:p>
      </dgm:t>
    </dgm:pt>
    <dgm:pt modelId="{64E81244-4120-4399-BFAD-F0EDB30AC612}" type="parTrans" cxnId="{1BF1208C-C626-41CB-BB65-D00A12C58944}">
      <dgm:prSet/>
      <dgm:spPr/>
      <dgm:t>
        <a:bodyPr/>
        <a:lstStyle/>
        <a:p>
          <a:endParaRPr lang="en-US"/>
        </a:p>
      </dgm:t>
    </dgm:pt>
    <dgm:pt modelId="{00EC0C51-B797-408F-B1C6-402A53C3EEAD}" type="sibTrans" cxnId="{1BF1208C-C626-41CB-BB65-D00A12C58944}">
      <dgm:prSet/>
      <dgm:spPr/>
      <dgm:t>
        <a:bodyPr/>
        <a:lstStyle/>
        <a:p>
          <a:endParaRPr lang="en-US"/>
        </a:p>
      </dgm:t>
    </dgm:pt>
    <dgm:pt modelId="{D9DEBEA5-39A7-4327-9332-58A03A4CA5D5}" type="pres">
      <dgm:prSet presAssocID="{FBA7F400-EB79-467A-90E9-BA3AA087C520}" presName="linear" presStyleCnt="0">
        <dgm:presLayoutVars>
          <dgm:animLvl val="lvl"/>
          <dgm:resizeHandles val="exact"/>
        </dgm:presLayoutVars>
      </dgm:prSet>
      <dgm:spPr/>
    </dgm:pt>
    <dgm:pt modelId="{C9749752-F064-44D1-90E5-9E60B8AA4BB1}" type="pres">
      <dgm:prSet presAssocID="{27A8C75D-11B2-4D11-BF7B-97E65C457944}" presName="parentText" presStyleLbl="node1" presStyleIdx="0" presStyleCnt="4">
        <dgm:presLayoutVars>
          <dgm:chMax val="0"/>
          <dgm:bulletEnabled val="1"/>
        </dgm:presLayoutVars>
      </dgm:prSet>
      <dgm:spPr/>
    </dgm:pt>
    <dgm:pt modelId="{1D108CB2-8502-468E-AFE9-489ADDDAF0D4}" type="pres">
      <dgm:prSet presAssocID="{DC831363-C01A-49F6-A61B-F7C71BE518BE}" presName="spacer" presStyleCnt="0"/>
      <dgm:spPr/>
    </dgm:pt>
    <dgm:pt modelId="{A3523A46-4BDD-40D7-8EBA-1F49750CEBA9}" type="pres">
      <dgm:prSet presAssocID="{632AE8CD-05F1-4155-9782-3D631784146C}" presName="parentText" presStyleLbl="node1" presStyleIdx="1" presStyleCnt="4">
        <dgm:presLayoutVars>
          <dgm:chMax val="0"/>
          <dgm:bulletEnabled val="1"/>
        </dgm:presLayoutVars>
      </dgm:prSet>
      <dgm:spPr/>
    </dgm:pt>
    <dgm:pt modelId="{5F8B8DE3-1CA6-4D6D-BDD4-095F6A08D814}" type="pres">
      <dgm:prSet presAssocID="{FF13CC84-62E7-4406-8B33-88F3BF29F8D7}" presName="spacer" presStyleCnt="0"/>
      <dgm:spPr/>
    </dgm:pt>
    <dgm:pt modelId="{1ACC6D69-D4A2-4A0F-9577-FFBE6DB54E9D}" type="pres">
      <dgm:prSet presAssocID="{22EE2447-4A6D-4E18-A3EE-82065F1EB2CB}" presName="parentText" presStyleLbl="node1" presStyleIdx="2" presStyleCnt="4" custLinFactNeighborX="7379" custLinFactNeighborY="-49998">
        <dgm:presLayoutVars>
          <dgm:chMax val="0"/>
          <dgm:bulletEnabled val="1"/>
        </dgm:presLayoutVars>
      </dgm:prSet>
      <dgm:spPr/>
    </dgm:pt>
    <dgm:pt modelId="{0FDD5F03-7B38-401F-8253-0C6D57E89715}" type="pres">
      <dgm:prSet presAssocID="{50C3017D-5EDA-473A-BB0A-132474425A95}" presName="spacer" presStyleCnt="0"/>
      <dgm:spPr/>
    </dgm:pt>
    <dgm:pt modelId="{A6E4808C-8553-459E-9336-2969DA6794F7}" type="pres">
      <dgm:prSet presAssocID="{C9A010C7-73A8-458F-91C9-AADAFEF03619}" presName="parentText" presStyleLbl="node1" presStyleIdx="3" presStyleCnt="4">
        <dgm:presLayoutVars>
          <dgm:chMax val="0"/>
          <dgm:bulletEnabled val="1"/>
        </dgm:presLayoutVars>
      </dgm:prSet>
      <dgm:spPr/>
    </dgm:pt>
  </dgm:ptLst>
  <dgm:cxnLst>
    <dgm:cxn modelId="{1F347A38-0251-46C8-9875-7924FDC2EAE2}" srcId="{FBA7F400-EB79-467A-90E9-BA3AA087C520}" destId="{632AE8CD-05F1-4155-9782-3D631784146C}" srcOrd="1" destOrd="0" parTransId="{9A64FFF7-EAAC-49CE-9901-F82B0EB69FD2}" sibTransId="{FF13CC84-62E7-4406-8B33-88F3BF29F8D7}"/>
    <dgm:cxn modelId="{F168C24B-8FB6-4B80-A497-92A83D876BE4}" type="presOf" srcId="{C9A010C7-73A8-458F-91C9-AADAFEF03619}" destId="{A6E4808C-8553-459E-9336-2969DA6794F7}" srcOrd="0" destOrd="0" presId="urn:microsoft.com/office/officeart/2005/8/layout/vList2"/>
    <dgm:cxn modelId="{45445483-1E19-4121-851A-B75EB0EB13AB}" srcId="{FBA7F400-EB79-467A-90E9-BA3AA087C520}" destId="{27A8C75D-11B2-4D11-BF7B-97E65C457944}" srcOrd="0" destOrd="0" parTransId="{8E5BAC63-BD47-4477-8978-249DB6307984}" sibTransId="{DC831363-C01A-49F6-A61B-F7C71BE518BE}"/>
    <dgm:cxn modelId="{453B3886-064C-4B17-8768-6BC47F372011}" srcId="{FBA7F400-EB79-467A-90E9-BA3AA087C520}" destId="{22EE2447-4A6D-4E18-A3EE-82065F1EB2CB}" srcOrd="2" destOrd="0" parTransId="{37B8375D-7176-47E3-AF22-E5CA37952899}" sibTransId="{50C3017D-5EDA-473A-BB0A-132474425A95}"/>
    <dgm:cxn modelId="{1BF1208C-C626-41CB-BB65-D00A12C58944}" srcId="{FBA7F400-EB79-467A-90E9-BA3AA087C520}" destId="{C9A010C7-73A8-458F-91C9-AADAFEF03619}" srcOrd="3" destOrd="0" parTransId="{64E81244-4120-4399-BFAD-F0EDB30AC612}" sibTransId="{00EC0C51-B797-408F-B1C6-402A53C3EEAD}"/>
    <dgm:cxn modelId="{A51A738C-C03D-4781-81C7-FD2E7BDD7C13}" type="presOf" srcId="{632AE8CD-05F1-4155-9782-3D631784146C}" destId="{A3523A46-4BDD-40D7-8EBA-1F49750CEBA9}" srcOrd="0" destOrd="0" presId="urn:microsoft.com/office/officeart/2005/8/layout/vList2"/>
    <dgm:cxn modelId="{EC3791BA-9E3D-4238-A1B0-6220259F055A}" type="presOf" srcId="{22EE2447-4A6D-4E18-A3EE-82065F1EB2CB}" destId="{1ACC6D69-D4A2-4A0F-9577-FFBE6DB54E9D}" srcOrd="0" destOrd="0" presId="urn:microsoft.com/office/officeart/2005/8/layout/vList2"/>
    <dgm:cxn modelId="{7EF7A9C2-DBAA-42A8-8BB6-00EAFE78309F}" type="presOf" srcId="{FBA7F400-EB79-467A-90E9-BA3AA087C520}" destId="{D9DEBEA5-39A7-4327-9332-58A03A4CA5D5}" srcOrd="0" destOrd="0" presId="urn:microsoft.com/office/officeart/2005/8/layout/vList2"/>
    <dgm:cxn modelId="{E3C4B9F3-FC90-4BCD-9A83-7ED26F53EEEA}" type="presOf" srcId="{27A8C75D-11B2-4D11-BF7B-97E65C457944}" destId="{C9749752-F064-44D1-90E5-9E60B8AA4BB1}" srcOrd="0" destOrd="0" presId="urn:microsoft.com/office/officeart/2005/8/layout/vList2"/>
    <dgm:cxn modelId="{22422BD7-6DD3-4A64-8345-C94E7754C902}" type="presParOf" srcId="{D9DEBEA5-39A7-4327-9332-58A03A4CA5D5}" destId="{C9749752-F064-44D1-90E5-9E60B8AA4BB1}" srcOrd="0" destOrd="0" presId="urn:microsoft.com/office/officeart/2005/8/layout/vList2"/>
    <dgm:cxn modelId="{9F6C810A-CCDB-4CEF-AD0E-27400FC0590E}" type="presParOf" srcId="{D9DEBEA5-39A7-4327-9332-58A03A4CA5D5}" destId="{1D108CB2-8502-468E-AFE9-489ADDDAF0D4}" srcOrd="1" destOrd="0" presId="urn:microsoft.com/office/officeart/2005/8/layout/vList2"/>
    <dgm:cxn modelId="{AC921B75-4ABA-4ACE-B12D-A2B741DB9F00}" type="presParOf" srcId="{D9DEBEA5-39A7-4327-9332-58A03A4CA5D5}" destId="{A3523A46-4BDD-40D7-8EBA-1F49750CEBA9}" srcOrd="2" destOrd="0" presId="urn:microsoft.com/office/officeart/2005/8/layout/vList2"/>
    <dgm:cxn modelId="{68B16B8B-17D9-459B-AB11-FCDA9DC18AA2}" type="presParOf" srcId="{D9DEBEA5-39A7-4327-9332-58A03A4CA5D5}" destId="{5F8B8DE3-1CA6-4D6D-BDD4-095F6A08D814}" srcOrd="3" destOrd="0" presId="urn:microsoft.com/office/officeart/2005/8/layout/vList2"/>
    <dgm:cxn modelId="{FFC66784-9BDA-40D2-88D8-A48899492C91}" type="presParOf" srcId="{D9DEBEA5-39A7-4327-9332-58A03A4CA5D5}" destId="{1ACC6D69-D4A2-4A0F-9577-FFBE6DB54E9D}" srcOrd="4" destOrd="0" presId="urn:microsoft.com/office/officeart/2005/8/layout/vList2"/>
    <dgm:cxn modelId="{B71C679F-333A-42B3-9474-C3EEDB054986}" type="presParOf" srcId="{D9DEBEA5-39A7-4327-9332-58A03A4CA5D5}" destId="{0FDD5F03-7B38-401F-8253-0C6D57E89715}" srcOrd="5" destOrd="0" presId="urn:microsoft.com/office/officeart/2005/8/layout/vList2"/>
    <dgm:cxn modelId="{C98F1A81-6CD6-4715-B8D3-BF9C87A7E401}" type="presParOf" srcId="{D9DEBEA5-39A7-4327-9332-58A03A4CA5D5}" destId="{A6E4808C-8553-459E-9336-2969DA6794F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9752-F064-44D1-90E5-9E60B8AA4BB1}">
      <dsp:nvSpPr>
        <dsp:cNvPr id="0" name=""/>
        <dsp:cNvSpPr/>
      </dsp:nvSpPr>
      <dsp:spPr>
        <a:xfrm>
          <a:off x="0" y="715664"/>
          <a:ext cx="542436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majority of giving is by individuals at 67%</a:t>
          </a:r>
        </a:p>
      </dsp:txBody>
      <dsp:txXfrm>
        <a:off x="25188" y="740852"/>
        <a:ext cx="5373984" cy="465594"/>
      </dsp:txXfrm>
    </dsp:sp>
    <dsp:sp modelId="{A3523A46-4BDD-40D7-8EBA-1F49750CEBA9}">
      <dsp:nvSpPr>
        <dsp:cNvPr id="0" name=""/>
        <dsp:cNvSpPr/>
      </dsp:nvSpPr>
      <dsp:spPr>
        <a:xfrm>
          <a:off x="0" y="1292115"/>
          <a:ext cx="542436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Giving by foundations is 19%</a:t>
          </a:r>
        </a:p>
      </dsp:txBody>
      <dsp:txXfrm>
        <a:off x="25188" y="1317303"/>
        <a:ext cx="5373984" cy="465594"/>
      </dsp:txXfrm>
    </dsp:sp>
    <dsp:sp modelId="{1ACC6D69-D4A2-4A0F-9577-FFBE6DB54E9D}">
      <dsp:nvSpPr>
        <dsp:cNvPr id="0" name=""/>
        <dsp:cNvSpPr/>
      </dsp:nvSpPr>
      <dsp:spPr>
        <a:xfrm>
          <a:off x="0" y="1868564"/>
          <a:ext cx="542436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Bequests are 9%</a:t>
          </a:r>
        </a:p>
      </dsp:txBody>
      <dsp:txXfrm>
        <a:off x="25188" y="1893752"/>
        <a:ext cx="5373984" cy="465594"/>
      </dsp:txXfrm>
    </dsp:sp>
    <dsp:sp modelId="{A6E4808C-8553-459E-9336-2969DA6794F7}">
      <dsp:nvSpPr>
        <dsp:cNvPr id="0" name=""/>
        <dsp:cNvSpPr/>
      </dsp:nvSpPr>
      <dsp:spPr>
        <a:xfrm>
          <a:off x="0" y="2445014"/>
          <a:ext cx="5424360" cy="515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Giving by corporations is 4% </a:t>
          </a:r>
        </a:p>
      </dsp:txBody>
      <dsp:txXfrm>
        <a:off x="25188" y="2470202"/>
        <a:ext cx="5373984" cy="46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9752-F064-44D1-90E5-9E60B8AA4BB1}">
      <dsp:nvSpPr>
        <dsp:cNvPr id="0" name=""/>
        <dsp:cNvSpPr/>
      </dsp:nvSpPr>
      <dsp:spPr>
        <a:xfrm>
          <a:off x="0" y="194489"/>
          <a:ext cx="10217941" cy="106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Preparation and planning </a:t>
          </a:r>
          <a:r>
            <a:rPr lang="en-US" sz="2000" kern="1200"/>
            <a:t>(week 1): Determine staff and partners that need to be involved in grant process, their roles and responsibilities, and share a timeline. </a:t>
          </a:r>
        </a:p>
      </dsp:txBody>
      <dsp:txXfrm>
        <a:off x="51832" y="246321"/>
        <a:ext cx="10114277" cy="958111"/>
      </dsp:txXfrm>
    </dsp:sp>
    <dsp:sp modelId="{A3523A46-4BDD-40D7-8EBA-1F49750CEBA9}">
      <dsp:nvSpPr>
        <dsp:cNvPr id="0" name=""/>
        <dsp:cNvSpPr/>
      </dsp:nvSpPr>
      <dsp:spPr>
        <a:xfrm>
          <a:off x="0" y="1313865"/>
          <a:ext cx="10217941" cy="106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Develop the narrative </a:t>
          </a:r>
          <a:r>
            <a:rPr lang="en-US" sz="2000" b="0" kern="1200"/>
            <a:t>(week 1 -3): </a:t>
          </a:r>
          <a:r>
            <a:rPr lang="en-US" sz="2000" kern="1200"/>
            <a:t>Set aside ample time with deadlines to draft a narrative and collect and incorporate feedback from key staff and partners. </a:t>
          </a:r>
        </a:p>
      </dsp:txBody>
      <dsp:txXfrm>
        <a:off x="51832" y="1365697"/>
        <a:ext cx="10114277" cy="958111"/>
      </dsp:txXfrm>
    </dsp:sp>
    <dsp:sp modelId="{1ACC6D69-D4A2-4A0F-9577-FFBE6DB54E9D}">
      <dsp:nvSpPr>
        <dsp:cNvPr id="0" name=""/>
        <dsp:cNvSpPr/>
      </dsp:nvSpPr>
      <dsp:spPr>
        <a:xfrm>
          <a:off x="0" y="2404441"/>
          <a:ext cx="10217941" cy="106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Proposal support </a:t>
          </a:r>
          <a:r>
            <a:rPr lang="en-US" sz="2000" b="0" kern="1200"/>
            <a:t>(week 2-4): </a:t>
          </a:r>
          <a:r>
            <a:rPr lang="en-US" sz="2000" kern="1200"/>
            <a:t>Collect supporting materials (financials, IRS determination letter, letters of support etc), and finalize the narrative making sure you follow formatting requirements and page/word/character counts outlined by the funder. </a:t>
          </a:r>
        </a:p>
      </dsp:txBody>
      <dsp:txXfrm>
        <a:off x="51832" y="2456273"/>
        <a:ext cx="10114277" cy="958111"/>
      </dsp:txXfrm>
    </dsp:sp>
    <dsp:sp modelId="{A6E4808C-8553-459E-9336-2969DA6794F7}">
      <dsp:nvSpPr>
        <dsp:cNvPr id="0" name=""/>
        <dsp:cNvSpPr/>
      </dsp:nvSpPr>
      <dsp:spPr>
        <a:xfrm>
          <a:off x="0" y="3552615"/>
          <a:ext cx="10217941" cy="106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Proposal submission </a:t>
          </a:r>
          <a:r>
            <a:rPr lang="en-US" sz="2000" b="0" kern="1200"/>
            <a:t>(day before or due date): </a:t>
          </a:r>
          <a:r>
            <a:rPr lang="en-US" sz="2000" kern="1200"/>
            <a:t>Prepare the submission as requested by the funder. Advise submitting a day before if possible to avoid any potential issues with an online grant system or other tech problems. </a:t>
          </a:r>
        </a:p>
      </dsp:txBody>
      <dsp:txXfrm>
        <a:off x="51832" y="3604447"/>
        <a:ext cx="10114277" cy="9581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F0971-FAC7-4E08-8E80-D2E0D72F0F9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87D64-2B17-4E0E-9BE9-F3CB77D13464}" type="slidenum">
              <a:rPr lang="en-US" smtClean="0"/>
              <a:t>‹#›</a:t>
            </a:fld>
            <a:endParaRPr lang="en-US"/>
          </a:p>
        </p:txBody>
      </p:sp>
    </p:spTree>
    <p:extLst>
      <p:ext uri="{BB962C8B-B14F-4D97-AF65-F5344CB8AC3E}">
        <p14:creationId xmlns:p14="http://schemas.microsoft.com/office/powerpoint/2010/main" val="35282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points-north.com/what-you-need-to-know-about-a-fringe-benefit-rat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a:t>
            </a:fld>
            <a:endParaRPr lang="en-US"/>
          </a:p>
        </p:txBody>
      </p:sp>
    </p:spTree>
    <p:extLst>
      <p:ext uri="{BB962C8B-B14F-4D97-AF65-F5344CB8AC3E}">
        <p14:creationId xmlns:p14="http://schemas.microsoft.com/office/powerpoint/2010/main" val="284463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few moments to have people share in the chat responses to this question and I’ll read them off as they come in. </a:t>
            </a:r>
          </a:p>
        </p:txBody>
      </p:sp>
      <p:sp>
        <p:nvSpPr>
          <p:cNvPr id="4" name="Slide Number Placeholder 3"/>
          <p:cNvSpPr>
            <a:spLocks noGrp="1"/>
          </p:cNvSpPr>
          <p:nvPr>
            <p:ph type="sldNum" sz="quarter" idx="5"/>
          </p:nvPr>
        </p:nvSpPr>
        <p:spPr/>
        <p:txBody>
          <a:bodyPr/>
          <a:lstStyle/>
          <a:p>
            <a:fld id="{B3D87D64-2B17-4E0E-9BE9-F3CB77D13464}" type="slidenum">
              <a:rPr lang="en-US" smtClean="0"/>
              <a:t>12</a:t>
            </a:fld>
            <a:endParaRPr lang="en-US"/>
          </a:p>
        </p:txBody>
      </p:sp>
    </p:spTree>
    <p:extLst>
      <p:ext uri="{BB962C8B-B14F-4D97-AF65-F5344CB8AC3E}">
        <p14:creationId xmlns:p14="http://schemas.microsoft.com/office/powerpoint/2010/main" val="148052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13</a:t>
            </a:fld>
            <a:endParaRPr lang="en-US"/>
          </a:p>
        </p:txBody>
      </p:sp>
    </p:spTree>
    <p:extLst>
      <p:ext uri="{BB962C8B-B14F-4D97-AF65-F5344CB8AC3E}">
        <p14:creationId xmlns:p14="http://schemas.microsoft.com/office/powerpoint/2010/main" val="296864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found potential funding opportunities, how do you determine whether your project or organization fits with the funding priorities and guidelines?</a:t>
            </a:r>
          </a:p>
          <a:p>
            <a:endParaRPr lang="en-US"/>
          </a:p>
          <a:p>
            <a:r>
              <a:rPr lang="en-US"/>
              <a:t>The following are some questions to consider when reviewing a grant opportunity and deciding whether it’s something you want to move forward with. </a:t>
            </a:r>
          </a:p>
          <a:p>
            <a:endParaRPr lang="en-US"/>
          </a:p>
          <a:p>
            <a:pPr marL="171450" indent="-171450">
              <a:buFont typeface="Arial" panose="020B0604020202020204" pitchFamily="34" charset="0"/>
              <a:buChar char="•"/>
            </a:pPr>
            <a:r>
              <a:rPr lang="en-US"/>
              <a:t>Is the process doable – some funders require a very lengthy grant application process for little money, so you need to decide whether it’s worth it to apply. </a:t>
            </a:r>
          </a:p>
          <a:p>
            <a:pPr marL="171450" indent="-171450">
              <a:buFont typeface="Arial" panose="020B0604020202020204" pitchFamily="34" charset="0"/>
              <a:buChar char="•"/>
            </a:pPr>
            <a:r>
              <a:rPr lang="en-US"/>
              <a:t>You need to make sure that what they fund fits with what you do. </a:t>
            </a:r>
          </a:p>
          <a:p>
            <a:pPr marL="171450" indent="-171450">
              <a:buFont typeface="Arial" panose="020B0604020202020204" pitchFamily="34" charset="0"/>
              <a:buChar char="•"/>
            </a:pPr>
            <a:r>
              <a:rPr lang="en-US"/>
              <a:t>You need to check what their timeline is, if they share those details. Does their award timeline fit with when you plan to implement the project? </a:t>
            </a:r>
          </a:p>
          <a:p>
            <a:pPr marL="171450" indent="-171450">
              <a:buFont typeface="Arial" panose="020B0604020202020204" pitchFamily="34" charset="0"/>
              <a:buChar char="•"/>
            </a:pPr>
            <a:r>
              <a:rPr lang="en-US"/>
              <a:t>Who is behind the money, is there value alignment – some organizations having giving policies or guidelines around who they will or will not accept money from. </a:t>
            </a:r>
          </a:p>
          <a:p>
            <a:pPr marL="176679" indent="-176679">
              <a:buFont typeface="Arial" panose="020B0604020202020204" pitchFamily="34" charset="0"/>
              <a:buChar char="•"/>
            </a:pPr>
            <a:r>
              <a:rPr lang="en-US"/>
              <a:t>Does the funder outline what kinds of outcomes or impact they would like to see. </a:t>
            </a:r>
          </a:p>
          <a:p>
            <a:pPr marL="176679" indent="-176679">
              <a:buFont typeface="Arial" panose="020B0604020202020204" pitchFamily="34" charset="0"/>
              <a:buChar char="•"/>
            </a:pPr>
            <a:r>
              <a:rPr lang="en-US"/>
              <a:t>Do they share their values, and is that something that’s important for your organization to onsider.</a:t>
            </a:r>
          </a:p>
          <a:p>
            <a:pPr marL="176679" indent="-176679">
              <a:buFont typeface="Arial" panose="020B0604020202020204" pitchFamily="34" charset="0"/>
              <a:buChar char="•"/>
            </a:pPr>
            <a:r>
              <a:rPr lang="en-US"/>
              <a:t>What are there requirements, like how funds can be used, e.g. program, general operating, capital. </a:t>
            </a:r>
          </a:p>
          <a:p>
            <a:pPr marL="176679" indent="-176679" defTabSz="942289">
              <a:buFont typeface="Arial" panose="020B0604020202020204" pitchFamily="34" charset="0"/>
              <a:buChar char="•"/>
              <a:defRPr/>
            </a:pPr>
            <a:r>
              <a:rPr lang="en-US"/>
              <a:t>We’ll talk about budget at another workshop, but look at how much the funder has funded in the past, do they want you to have other funding sources, matching funds, etc. </a:t>
            </a:r>
          </a:p>
          <a:p>
            <a:pPr marL="176679" indent="-176679">
              <a:buFont typeface="Arial" panose="020B0604020202020204" pitchFamily="34" charset="0"/>
              <a:buChar char="•"/>
            </a:pPr>
            <a:r>
              <a:rPr lang="en-US"/>
              <a:t>Fiscal sponsorship</a:t>
            </a:r>
          </a:p>
          <a:p>
            <a:endParaRPr lang="en-US"/>
          </a:p>
          <a:p>
            <a:r>
              <a:rPr lang="en-US"/>
              <a:t>Any other questions or context to consider?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14</a:t>
            </a:fld>
            <a:endParaRPr lang="en-US"/>
          </a:p>
        </p:txBody>
      </p:sp>
    </p:spTree>
    <p:extLst>
      <p:ext uri="{BB962C8B-B14F-4D97-AF65-F5344CB8AC3E}">
        <p14:creationId xmlns:p14="http://schemas.microsoft.com/office/powerpoint/2010/main" val="196148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Important to look at how much the funder has funded in the past, do they want you to have other funding sources, matching funds, etc.</a:t>
            </a:r>
          </a:p>
          <a:p>
            <a:pPr marL="0" indent="0">
              <a:buFont typeface="Arial" panose="020B0604020202020204" pitchFamily="34" charset="0"/>
              <a:buNone/>
            </a:pPr>
            <a:endParaRPr lang="en-US">
              <a:solidFill>
                <a:schemeClr val="bg1">
                  <a:lumMod val="50000"/>
                </a:schemeClr>
              </a:solidFill>
            </a:endParaRPr>
          </a:p>
          <a:p>
            <a:pPr marL="0" indent="0">
              <a:buFont typeface="Arial" panose="020B0604020202020204" pitchFamily="34" charset="0"/>
              <a:buNone/>
            </a:pPr>
            <a:r>
              <a:rPr lang="en-US">
                <a:solidFill>
                  <a:schemeClr val="bg1">
                    <a:lumMod val="50000"/>
                  </a:schemeClr>
                </a:solidFill>
              </a:rPr>
              <a:t>For a new project, is this feasible? How to utilize planning tools like a logic model to think through goals, outcomes, and activities. </a:t>
            </a:r>
            <a:r>
              <a:rPr lang="en-US"/>
              <a:t> </a:t>
            </a:r>
          </a:p>
          <a:p>
            <a:endParaRPr lang="en-US"/>
          </a:p>
          <a:p>
            <a:r>
              <a:rPr lang="en-US"/>
              <a:t>Take the time to think through the project goals, outcomes, and feasibility before writing the grant. That will come through to the funder if it’s not thought out.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15</a:t>
            </a:fld>
            <a:endParaRPr lang="en-US"/>
          </a:p>
        </p:txBody>
      </p:sp>
    </p:spTree>
    <p:extLst>
      <p:ext uri="{BB962C8B-B14F-4D97-AF65-F5344CB8AC3E}">
        <p14:creationId xmlns:p14="http://schemas.microsoft.com/office/powerpoint/2010/main" val="310053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based on month-long planning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Will provide a grant planning resource in the toolkit, but these are some of the buckets to consider. </a:t>
            </a:r>
          </a:p>
        </p:txBody>
      </p:sp>
      <p:sp>
        <p:nvSpPr>
          <p:cNvPr id="4" name="Slide Number Placeholder 3"/>
          <p:cNvSpPr>
            <a:spLocks noGrp="1"/>
          </p:cNvSpPr>
          <p:nvPr>
            <p:ph type="sldNum" sz="quarter" idx="5"/>
          </p:nvPr>
        </p:nvSpPr>
        <p:spPr/>
        <p:txBody>
          <a:bodyPr/>
          <a:lstStyle/>
          <a:p>
            <a:fld id="{B3D87D64-2B17-4E0E-9BE9-F3CB77D13464}" type="slidenum">
              <a:rPr lang="en-US" smtClean="0"/>
              <a:t>16</a:t>
            </a:fld>
            <a:endParaRPr lang="en-US"/>
          </a:p>
        </p:txBody>
      </p:sp>
    </p:spTree>
    <p:extLst>
      <p:ext uri="{BB962C8B-B14F-4D97-AF65-F5344CB8AC3E}">
        <p14:creationId xmlns:p14="http://schemas.microsoft.com/office/powerpoint/2010/main" val="272971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Example of a funder that has everything very well laid out on their website. </a:t>
            </a:r>
          </a:p>
          <a:p>
            <a:r>
              <a:rPr lang="en-US"/>
              <a:t>List all partners on their website, but do not include amount – that’s where looking at the 990 can be helpful</a:t>
            </a:r>
          </a:p>
          <a:p>
            <a:endParaRPr lang="en-US"/>
          </a:p>
          <a:p>
            <a:r>
              <a:rPr lang="en-US"/>
              <a:t>Note that private foundation have a broad range of processes from a simple letter to a complex proposal.</a:t>
            </a:r>
          </a:p>
          <a:p>
            <a:r>
              <a:rPr lang="en-US"/>
              <a:t>Government agencies tend to have a more complex, lengthy application process. </a:t>
            </a:r>
          </a:p>
          <a:p>
            <a:r>
              <a:rPr lang="en-US"/>
              <a:t>Overall movement toward making grants more accessible and removing barriers – providing TA, etc. </a:t>
            </a:r>
          </a:p>
          <a:p>
            <a:endParaRPr lang="en-US"/>
          </a:p>
          <a:p>
            <a:pPr marL="800100" lvl="1" indent="-342900">
              <a:buFont typeface="Arial" panose="020B0604020202020204" pitchFamily="34" charset="0"/>
              <a:buChar char="•"/>
            </a:pPr>
            <a:r>
              <a:rPr lang="en-US" sz="1200">
                <a:latin typeface="+mj-lt"/>
              </a:rPr>
              <a:t>What type of services and issue areas do they fund, and do they have priority giving areas?</a:t>
            </a:r>
          </a:p>
          <a:p>
            <a:pPr marL="800100" lvl="1" indent="-342900">
              <a:buFont typeface="Arial" panose="020B0604020202020204" pitchFamily="34" charset="0"/>
              <a:buChar char="•"/>
            </a:pPr>
            <a:r>
              <a:rPr lang="en-US" sz="1200">
                <a:latin typeface="+mj-lt"/>
              </a:rPr>
              <a:t>Do they have specific deadlines? And award amounts?</a:t>
            </a:r>
          </a:p>
          <a:p>
            <a:pPr marL="800100" lvl="1" indent="-342900">
              <a:buFont typeface="Arial" panose="020B0604020202020204" pitchFamily="34" charset="0"/>
              <a:buChar char="•"/>
            </a:pPr>
            <a:r>
              <a:rPr lang="en-US" sz="1200">
                <a:latin typeface="+mj-lt"/>
              </a:rPr>
              <a:t>What types of funding do they award, e.g., general operations, programs?</a:t>
            </a:r>
          </a:p>
          <a:p>
            <a:pPr marL="800100" lvl="1" indent="-342900">
              <a:buFont typeface="Arial" panose="020B0604020202020204" pitchFamily="34" charset="0"/>
              <a:buChar char="•"/>
            </a:pPr>
            <a:r>
              <a:rPr lang="en-US" sz="1200">
                <a:latin typeface="+mj-lt"/>
              </a:rPr>
              <a:t>What impacts does the funder want to see?</a:t>
            </a:r>
          </a:p>
          <a:p>
            <a:pPr marL="800100" lvl="1" indent="-342900">
              <a:buFont typeface="Arial" panose="020B0604020202020204" pitchFamily="34" charset="0"/>
              <a:buChar char="•"/>
            </a:pPr>
            <a:r>
              <a:rPr lang="en-US" sz="1200">
                <a:latin typeface="+mj-lt"/>
              </a:rPr>
              <a:t>Who is eligible to apply, e.g., do they allow a fiscally sponsored organization to receive funding?</a:t>
            </a:r>
          </a:p>
          <a:p>
            <a:pPr marL="800100" lvl="1" indent="-342900">
              <a:buFont typeface="Arial" panose="020B0604020202020204" pitchFamily="34" charset="0"/>
              <a:buChar char="•"/>
            </a:pPr>
            <a:r>
              <a:rPr lang="en-US" sz="1200">
                <a:latin typeface="+mj-lt"/>
              </a:rPr>
              <a:t>Do they have a clear grant application process, and if so, does it seem feasible?</a:t>
            </a:r>
          </a:p>
          <a:p>
            <a:pPr marL="800100" lvl="1" indent="-342900">
              <a:buFont typeface="Arial" panose="020B0604020202020204" pitchFamily="34" charset="0"/>
              <a:buChar char="•"/>
            </a:pPr>
            <a:r>
              <a:rPr lang="en-US" sz="1200">
                <a:latin typeface="+mj-lt"/>
              </a:rPr>
              <a:t>If they list previously funded organizations, does your organization fit within the types of organizations they have funded in the past?</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17</a:t>
            </a:fld>
            <a:endParaRPr lang="en-US"/>
          </a:p>
        </p:txBody>
      </p:sp>
    </p:spTree>
    <p:extLst>
      <p:ext uri="{BB962C8B-B14F-4D97-AF65-F5344CB8AC3E}">
        <p14:creationId xmlns:p14="http://schemas.microsoft.com/office/powerpoint/2010/main" val="81236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Marie </a:t>
            </a:r>
            <a:r>
              <a:rPr lang="en-US" sz="1200" err="1"/>
              <a:t>Lamfrom’s</a:t>
            </a:r>
            <a:r>
              <a:rPr lang="en-US" sz="1200"/>
              <a:t> 990 – another way to see what kinds of grants they’ve funded and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 bit old from 2020 – I know this funder has expanded and awarding many more grants now</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18</a:t>
            </a:fld>
            <a:endParaRPr lang="en-US"/>
          </a:p>
        </p:txBody>
      </p:sp>
    </p:spTree>
    <p:extLst>
      <p:ext uri="{BB962C8B-B14F-4D97-AF65-F5344CB8AC3E}">
        <p14:creationId xmlns:p14="http://schemas.microsoft.com/office/powerpoint/2010/main" val="134881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Just saw that this funder is hosting an information session and an opportunity for organizations to meet their trustees – go to their website for more information. </a:t>
            </a:r>
          </a:p>
        </p:txBody>
      </p:sp>
      <p:sp>
        <p:nvSpPr>
          <p:cNvPr id="4" name="Slide Number Placeholder 3"/>
          <p:cNvSpPr>
            <a:spLocks noGrp="1"/>
          </p:cNvSpPr>
          <p:nvPr>
            <p:ph type="sldNum" sz="quarter" idx="5"/>
          </p:nvPr>
        </p:nvSpPr>
        <p:spPr/>
        <p:txBody>
          <a:bodyPr/>
          <a:lstStyle/>
          <a:p>
            <a:fld id="{B3D87D64-2B17-4E0E-9BE9-F3CB77D13464}" type="slidenum">
              <a:rPr lang="en-US" smtClean="0"/>
              <a:t>19</a:t>
            </a:fld>
            <a:endParaRPr lang="en-US"/>
          </a:p>
        </p:txBody>
      </p:sp>
    </p:spTree>
    <p:extLst>
      <p:ext uri="{BB962C8B-B14F-4D97-AF65-F5344CB8AC3E}">
        <p14:creationId xmlns:p14="http://schemas.microsoft.com/office/powerpoint/2010/main" val="314488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20</a:t>
            </a:fld>
            <a:endParaRPr lang="en-US"/>
          </a:p>
        </p:txBody>
      </p:sp>
    </p:spTree>
    <p:extLst>
      <p:ext uri="{BB962C8B-B14F-4D97-AF65-F5344CB8AC3E}">
        <p14:creationId xmlns:p14="http://schemas.microsoft.com/office/powerpoint/2010/main" val="316650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21</a:t>
            </a:fld>
            <a:endParaRPr lang="en-US"/>
          </a:p>
        </p:txBody>
      </p:sp>
    </p:spTree>
    <p:extLst>
      <p:ext uri="{BB962C8B-B14F-4D97-AF65-F5344CB8AC3E}">
        <p14:creationId xmlns:p14="http://schemas.microsoft.com/office/powerpoint/2010/main" val="288257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a:t>
            </a:fld>
            <a:endParaRPr lang="en-US"/>
          </a:p>
        </p:txBody>
      </p:sp>
    </p:spTree>
    <p:extLst>
      <p:ext uri="{BB962C8B-B14F-4D97-AF65-F5344CB8AC3E}">
        <p14:creationId xmlns:p14="http://schemas.microsoft.com/office/powerpoint/2010/main" val="304960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Important to know the lingo </a:t>
            </a:r>
          </a:p>
        </p:txBody>
      </p:sp>
      <p:sp>
        <p:nvSpPr>
          <p:cNvPr id="4" name="Slide Number Placeholder 3"/>
          <p:cNvSpPr>
            <a:spLocks noGrp="1"/>
          </p:cNvSpPr>
          <p:nvPr>
            <p:ph type="sldNum" sz="quarter" idx="5"/>
          </p:nvPr>
        </p:nvSpPr>
        <p:spPr/>
        <p:txBody>
          <a:bodyPr/>
          <a:lstStyle/>
          <a:p>
            <a:fld id="{B3D87D64-2B17-4E0E-9BE9-F3CB77D13464}" type="slidenum">
              <a:rPr lang="en-US" smtClean="0"/>
              <a:t>22</a:t>
            </a:fld>
            <a:endParaRPr lang="en-US"/>
          </a:p>
        </p:txBody>
      </p:sp>
    </p:spTree>
    <p:extLst>
      <p:ext uri="{BB962C8B-B14F-4D97-AF65-F5344CB8AC3E}">
        <p14:creationId xmlns:p14="http://schemas.microsoft.com/office/powerpoint/2010/main" val="184200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Understand the difference between a grant and a contract</a:t>
            </a:r>
          </a:p>
          <a:p>
            <a:r>
              <a:rPr lang="en-US"/>
              <a:t>Grants are </a:t>
            </a:r>
            <a:r>
              <a:rPr lang="en-US" b="0" i="0">
                <a:solidFill>
                  <a:srgbClr val="1D1C1D"/>
                </a:solidFill>
                <a:effectLst/>
                <a:latin typeface="Slack-Lato"/>
              </a:rPr>
              <a:t>philanthropic contributions given by an institution (like a foundation or a corporation). A "contract" is a formal written agreement between two parties. Some grants involve contracts, some do not.</a:t>
            </a:r>
          </a:p>
          <a:p>
            <a:r>
              <a:rPr lang="en-US" b="0" i="0">
                <a:solidFill>
                  <a:srgbClr val="1D1C1D"/>
                </a:solidFill>
                <a:effectLst/>
                <a:latin typeface="Slack-Lato"/>
              </a:rPr>
              <a:t>Government entities always involve a contract. Sometimes foundation will ask you to sign a contract as well.</a:t>
            </a:r>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23</a:t>
            </a:fld>
            <a:endParaRPr lang="en-US"/>
          </a:p>
        </p:txBody>
      </p:sp>
    </p:spTree>
    <p:extLst>
      <p:ext uri="{BB962C8B-B14F-4D97-AF65-F5344CB8AC3E}">
        <p14:creationId xmlns:p14="http://schemas.microsoft.com/office/powerpoint/2010/main" val="298827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The following are elements you will commonly find in a grant application. </a:t>
            </a:r>
          </a:p>
          <a:p>
            <a:r>
              <a:rPr lang="en-US"/>
              <a:t>Some other resources in the google drive to reference once the toolkit is provided:</a:t>
            </a:r>
          </a:p>
          <a:p>
            <a:pPr marL="176679" indent="-176679">
              <a:buFont typeface="Arial" panose="020B0604020202020204" pitchFamily="34" charset="0"/>
              <a:buChar char="•"/>
            </a:pPr>
            <a:r>
              <a:rPr lang="en-US"/>
              <a:t>frequent grant questions document also as a guide when preparing grant applications to know the types of questions that are often asked. </a:t>
            </a:r>
          </a:p>
          <a:p>
            <a:pPr marL="176679" indent="-176679">
              <a:buFont typeface="Arial" panose="020B0604020202020204" pitchFamily="34" charset="0"/>
              <a:buChar char="•"/>
            </a:pPr>
            <a:r>
              <a:rPr lang="en-US"/>
              <a:t>Could create a content library, or responses to frequently asked questions so that you could copy and paste, and have those responses prepared.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24</a:t>
            </a:fld>
            <a:endParaRPr lang="en-US"/>
          </a:p>
        </p:txBody>
      </p:sp>
    </p:spTree>
    <p:extLst>
      <p:ext uri="{BB962C8B-B14F-4D97-AF65-F5344CB8AC3E}">
        <p14:creationId xmlns:p14="http://schemas.microsoft.com/office/powerpoint/2010/main" val="309607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POLL - To gauge what area to go deeper in during workshop</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25</a:t>
            </a:fld>
            <a:endParaRPr lang="en-US"/>
          </a:p>
        </p:txBody>
      </p:sp>
    </p:spTree>
    <p:extLst>
      <p:ext uri="{BB962C8B-B14F-4D97-AF65-F5344CB8AC3E}">
        <p14:creationId xmlns:p14="http://schemas.microsoft.com/office/powerpoint/2010/main" val="1637303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fontAlgn="base"/>
            <a:r>
              <a:rPr lang="en-US">
                <a:latin typeface="Arial" panose="020B0604020202020204" pitchFamily="34" charset="0"/>
                <a:cs typeface="Arial" panose="020B0604020202020204" pitchFamily="34" charset="0"/>
              </a:rPr>
              <a:t>Funders want to understand the needs that your organization addresses</a:t>
            </a:r>
          </a:p>
          <a:p>
            <a:pPr fontAlgn="base"/>
            <a:r>
              <a:rPr lang="en-US">
                <a:latin typeface="Arial" panose="020B0604020202020204" pitchFamily="34" charset="0"/>
                <a:cs typeface="Arial" panose="020B0604020202020204" pitchFamily="34" charset="0"/>
              </a:rPr>
              <a:t>Can be helpful to include quotes, stories and data</a:t>
            </a:r>
          </a:p>
          <a:p>
            <a:pPr fontAlgn="base"/>
            <a:r>
              <a:rPr lang="en-US">
                <a:latin typeface="Arial" panose="020B0604020202020204" pitchFamily="34" charset="0"/>
                <a:cs typeface="Arial" panose="020B0604020202020204" pitchFamily="34" charset="0"/>
              </a:rPr>
              <a:t>Data sources can include:</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Census</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Academic data from school district or state education agency on opportunity/equity/achievement gap, meeting standards by race, income, other factors</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Annie E Casey Kids Count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26</a:t>
            </a:fld>
            <a:endParaRPr lang="en-US"/>
          </a:p>
        </p:txBody>
      </p:sp>
    </p:spTree>
    <p:extLst>
      <p:ext uri="{BB962C8B-B14F-4D97-AF65-F5344CB8AC3E}">
        <p14:creationId xmlns:p14="http://schemas.microsoft.com/office/powerpoint/2010/main" val="292232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fontAlgn="base"/>
            <a:r>
              <a:rPr lang="en-US">
                <a:latin typeface="Arial" panose="020B0604020202020204" pitchFamily="34" charset="0"/>
                <a:cs typeface="Arial" panose="020B0604020202020204" pitchFamily="34" charset="0"/>
              </a:rPr>
              <a:t>Funders want to understand the needs that your organization addresses</a:t>
            </a:r>
          </a:p>
          <a:p>
            <a:pPr fontAlgn="base"/>
            <a:r>
              <a:rPr lang="en-US">
                <a:latin typeface="Arial" panose="020B0604020202020204" pitchFamily="34" charset="0"/>
                <a:cs typeface="Arial" panose="020B0604020202020204" pitchFamily="34" charset="0"/>
              </a:rPr>
              <a:t>Can be helpful to include quotes, stories and data</a:t>
            </a:r>
          </a:p>
          <a:p>
            <a:pPr fontAlgn="base"/>
            <a:r>
              <a:rPr lang="en-US">
                <a:latin typeface="Arial" panose="020B0604020202020204" pitchFamily="34" charset="0"/>
                <a:cs typeface="Arial" panose="020B0604020202020204" pitchFamily="34" charset="0"/>
              </a:rPr>
              <a:t>Data sources can include:</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Census</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Academic data from school district or state education agency on opportunity/equity/achievement gap, meeting standards by race, income, other factors</a:t>
            </a:r>
          </a:p>
          <a:p>
            <a:pPr marL="176679" indent="-176679" fontAlgn="base">
              <a:buFont typeface="Arial" panose="020B0604020202020204" pitchFamily="34" charset="0"/>
              <a:buChar char="•"/>
            </a:pPr>
            <a:r>
              <a:rPr lang="en-US">
                <a:latin typeface="Arial" panose="020B0604020202020204" pitchFamily="34" charset="0"/>
                <a:cs typeface="Arial" panose="020B0604020202020204" pitchFamily="34" charset="0"/>
              </a:rPr>
              <a:t>Annie E Casey Kids Count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27</a:t>
            </a:fld>
            <a:endParaRPr lang="en-US"/>
          </a:p>
        </p:txBody>
      </p:sp>
    </p:spTree>
    <p:extLst>
      <p:ext uri="{BB962C8B-B14F-4D97-AF65-F5344CB8AC3E}">
        <p14:creationId xmlns:p14="http://schemas.microsoft.com/office/powerpoint/2010/main" val="2048442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28</a:t>
            </a:fld>
            <a:endParaRPr lang="en-US"/>
          </a:p>
        </p:txBody>
      </p:sp>
    </p:spTree>
    <p:extLst>
      <p:ext uri="{BB962C8B-B14F-4D97-AF65-F5344CB8AC3E}">
        <p14:creationId xmlns:p14="http://schemas.microsoft.com/office/powerpoint/2010/main" val="1201001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We will talk about these in more depth in just a few minutes, but to give a brief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Outcomes are the benefits, changes, or effects that occur to the target population, systems, or other areas that will change due to the project or organization’s efforts.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29</a:t>
            </a:fld>
            <a:endParaRPr lang="en-US"/>
          </a:p>
        </p:txBody>
      </p:sp>
    </p:spTree>
    <p:extLst>
      <p:ext uri="{BB962C8B-B14F-4D97-AF65-F5344CB8AC3E}">
        <p14:creationId xmlns:p14="http://schemas.microsoft.com/office/powerpoint/2010/main" val="234053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30</a:t>
            </a:fld>
            <a:endParaRPr lang="en-US"/>
          </a:p>
        </p:txBody>
      </p:sp>
    </p:spTree>
    <p:extLst>
      <p:ext uri="{BB962C8B-B14F-4D97-AF65-F5344CB8AC3E}">
        <p14:creationId xmlns:p14="http://schemas.microsoft.com/office/powerpoint/2010/main" val="421040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31</a:t>
            </a:fld>
            <a:endParaRPr lang="en-US"/>
          </a:p>
        </p:txBody>
      </p:sp>
    </p:spTree>
    <p:extLst>
      <p:ext uri="{BB962C8B-B14F-4D97-AF65-F5344CB8AC3E}">
        <p14:creationId xmlns:p14="http://schemas.microsoft.com/office/powerpoint/2010/main" val="176924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Tips and challenges – this is all high level, and a lot of information – will take some moments to hear from you, want to bring in your expertise and knowledge as well, I’m always learning.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workshop is designed to provide more basic information and a general overview. Coaching sessions will provide time for more in depth exploration of grant writing questions and issues faced by your organization. It’s a lot of information, so will be going through it fairly quickly, but again the coaching sessions will provide opportunities to go more in depth.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are all at different levels, different size organizations – some of this may feel more applicable, some of the information may not, but again those TA sessions can be more informative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Reminders – Will have time for questions in the middle and at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a:t>
            </a:fld>
            <a:endParaRPr lang="en-US"/>
          </a:p>
        </p:txBody>
      </p:sp>
    </p:spTree>
    <p:extLst>
      <p:ext uri="{BB962C8B-B14F-4D97-AF65-F5344CB8AC3E}">
        <p14:creationId xmlns:p14="http://schemas.microsoft.com/office/powerpoint/2010/main" val="2209532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32</a:t>
            </a:fld>
            <a:endParaRPr lang="en-US"/>
          </a:p>
        </p:txBody>
      </p:sp>
    </p:spTree>
    <p:extLst>
      <p:ext uri="{BB962C8B-B14F-4D97-AF65-F5344CB8AC3E}">
        <p14:creationId xmlns:p14="http://schemas.microsoft.com/office/powerpoint/2010/main" val="202384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33</a:t>
            </a:fld>
            <a:endParaRPr lang="en-US"/>
          </a:p>
        </p:txBody>
      </p:sp>
    </p:spTree>
    <p:extLst>
      <p:ext uri="{BB962C8B-B14F-4D97-AF65-F5344CB8AC3E}">
        <p14:creationId xmlns:p14="http://schemas.microsoft.com/office/powerpoint/2010/main" val="3746319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34</a:t>
            </a:fld>
            <a:endParaRPr lang="en-US"/>
          </a:p>
        </p:txBody>
      </p:sp>
    </p:spTree>
    <p:extLst>
      <p:ext uri="{BB962C8B-B14F-4D97-AF65-F5344CB8AC3E}">
        <p14:creationId xmlns:p14="http://schemas.microsoft.com/office/powerpoint/2010/main" val="673080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35</a:t>
            </a:fld>
            <a:endParaRPr lang="en-US"/>
          </a:p>
        </p:txBody>
      </p:sp>
    </p:spTree>
    <p:extLst>
      <p:ext uri="{BB962C8B-B14F-4D97-AF65-F5344CB8AC3E}">
        <p14:creationId xmlns:p14="http://schemas.microsoft.com/office/powerpoint/2010/main" val="84621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36</a:t>
            </a:fld>
            <a:endParaRPr lang="en-US"/>
          </a:p>
        </p:txBody>
      </p:sp>
    </p:spTree>
    <p:extLst>
      <p:ext uri="{BB962C8B-B14F-4D97-AF65-F5344CB8AC3E}">
        <p14:creationId xmlns:p14="http://schemas.microsoft.com/office/powerpoint/2010/main" val="4165645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Sample workplan will be included in the toolkit.</a:t>
            </a:r>
          </a:p>
        </p:txBody>
      </p:sp>
      <p:sp>
        <p:nvSpPr>
          <p:cNvPr id="4" name="Slide Number Placeholder 3"/>
          <p:cNvSpPr>
            <a:spLocks noGrp="1"/>
          </p:cNvSpPr>
          <p:nvPr>
            <p:ph type="sldNum" sz="quarter" idx="5"/>
          </p:nvPr>
        </p:nvSpPr>
        <p:spPr/>
        <p:txBody>
          <a:bodyPr/>
          <a:lstStyle/>
          <a:p>
            <a:fld id="{B3D87D64-2B17-4E0E-9BE9-F3CB77D13464}" type="slidenum">
              <a:rPr lang="en-US" smtClean="0"/>
              <a:t>37</a:t>
            </a:fld>
            <a:endParaRPr lang="en-US"/>
          </a:p>
        </p:txBody>
      </p:sp>
    </p:spTree>
    <p:extLst>
      <p:ext uri="{BB962C8B-B14F-4D97-AF65-F5344CB8AC3E}">
        <p14:creationId xmlns:p14="http://schemas.microsoft.com/office/powerpoint/2010/main" val="1419567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38</a:t>
            </a:fld>
            <a:endParaRPr lang="en-US"/>
          </a:p>
        </p:txBody>
      </p:sp>
    </p:spTree>
    <p:extLst>
      <p:ext uri="{BB962C8B-B14F-4D97-AF65-F5344CB8AC3E}">
        <p14:creationId xmlns:p14="http://schemas.microsoft.com/office/powerpoint/2010/main" val="3838797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39</a:t>
            </a:fld>
            <a:endParaRPr lang="en-US"/>
          </a:p>
        </p:txBody>
      </p:sp>
    </p:spTree>
    <p:extLst>
      <p:ext uri="{BB962C8B-B14F-4D97-AF65-F5344CB8AC3E}">
        <p14:creationId xmlns:p14="http://schemas.microsoft.com/office/powerpoint/2010/main" val="3850991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40</a:t>
            </a:fld>
            <a:endParaRPr lang="en-US"/>
          </a:p>
        </p:txBody>
      </p:sp>
    </p:spTree>
    <p:extLst>
      <p:ext uri="{BB962C8B-B14F-4D97-AF65-F5344CB8AC3E}">
        <p14:creationId xmlns:p14="http://schemas.microsoft.com/office/powerpoint/2010/main" val="2001650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41</a:t>
            </a:fld>
            <a:endParaRPr lang="en-US"/>
          </a:p>
        </p:txBody>
      </p:sp>
    </p:spTree>
    <p:extLst>
      <p:ext uri="{BB962C8B-B14F-4D97-AF65-F5344CB8AC3E}">
        <p14:creationId xmlns:p14="http://schemas.microsoft.com/office/powerpoint/2010/main" val="341345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POLL - To get a sense of where people are at with grant writing, let’s take a moment to do a poll – please select the option that best describes your level of experience with grant writing.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5</a:t>
            </a:fld>
            <a:endParaRPr lang="en-US"/>
          </a:p>
        </p:txBody>
      </p:sp>
    </p:spTree>
    <p:extLst>
      <p:ext uri="{BB962C8B-B14F-4D97-AF65-F5344CB8AC3E}">
        <p14:creationId xmlns:p14="http://schemas.microsoft.com/office/powerpoint/2010/main" val="249684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42</a:t>
            </a:fld>
            <a:endParaRPr lang="en-US"/>
          </a:p>
        </p:txBody>
      </p:sp>
    </p:spTree>
    <p:extLst>
      <p:ext uri="{BB962C8B-B14F-4D97-AF65-F5344CB8AC3E}">
        <p14:creationId xmlns:p14="http://schemas.microsoft.com/office/powerpoint/2010/main" val="190467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43</a:t>
            </a:fld>
            <a:endParaRPr lang="en-US"/>
          </a:p>
        </p:txBody>
      </p:sp>
    </p:spTree>
    <p:extLst>
      <p:ext uri="{BB962C8B-B14F-4D97-AF65-F5344CB8AC3E}">
        <p14:creationId xmlns:p14="http://schemas.microsoft.com/office/powerpoint/2010/main" val="3980836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44</a:t>
            </a:fld>
            <a:endParaRPr lang="en-US"/>
          </a:p>
        </p:txBody>
      </p:sp>
    </p:spTree>
    <p:extLst>
      <p:ext uri="{BB962C8B-B14F-4D97-AF65-F5344CB8AC3E}">
        <p14:creationId xmlns:p14="http://schemas.microsoft.com/office/powerpoint/2010/main" val="2375665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45</a:t>
            </a:fld>
            <a:endParaRPr lang="en-US"/>
          </a:p>
        </p:txBody>
      </p:sp>
    </p:spTree>
    <p:extLst>
      <p:ext uri="{BB962C8B-B14F-4D97-AF65-F5344CB8AC3E}">
        <p14:creationId xmlns:p14="http://schemas.microsoft.com/office/powerpoint/2010/main" val="158845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budget is another way to tell the story and anticipated impact of a program/project or organization’s activities.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46</a:t>
            </a:fld>
            <a:endParaRPr lang="en-US"/>
          </a:p>
        </p:txBody>
      </p:sp>
    </p:spTree>
    <p:extLst>
      <p:ext uri="{BB962C8B-B14F-4D97-AF65-F5344CB8AC3E}">
        <p14:creationId xmlns:p14="http://schemas.microsoft.com/office/powerpoint/2010/main" val="225857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budget is another way to tell the story and anticipated impact of a program/project or organization’s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Will include a sample budget template in the toolkit</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47</a:t>
            </a:fld>
            <a:endParaRPr lang="en-US"/>
          </a:p>
        </p:txBody>
      </p:sp>
    </p:spTree>
    <p:extLst>
      <p:ext uri="{BB962C8B-B14F-4D97-AF65-F5344CB8AC3E}">
        <p14:creationId xmlns:p14="http://schemas.microsoft.com/office/powerpoint/2010/main" val="3222487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48</a:t>
            </a:fld>
            <a:endParaRPr lang="en-US"/>
          </a:p>
        </p:txBody>
      </p:sp>
    </p:spTree>
    <p:extLst>
      <p:ext uri="{BB962C8B-B14F-4D97-AF65-F5344CB8AC3E}">
        <p14:creationId xmlns:p14="http://schemas.microsoft.com/office/powerpoint/2010/main" val="2906562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38444-BFE3-EC4B-A19D-C892E4E6E2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445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51</a:t>
            </a:fld>
            <a:endParaRPr lang="en-US"/>
          </a:p>
        </p:txBody>
      </p:sp>
    </p:spTree>
    <p:extLst>
      <p:ext uri="{BB962C8B-B14F-4D97-AF65-F5344CB8AC3E}">
        <p14:creationId xmlns:p14="http://schemas.microsoft.com/office/powerpoint/2010/main" val="519020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900">
                <a:latin typeface="Calibri" panose="020F0502020204030204" pitchFamily="34" charset="0"/>
                <a:hlinkClick r:id="rId3"/>
              </a:rPr>
              <a:t>https://www.points-north.com/what-you-need-to-know-about-a-fringe-benefit-rate</a:t>
            </a:r>
            <a:endParaRPr lang="en-US" sz="1900">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52</a:t>
            </a:fld>
            <a:endParaRPr lang="en-US"/>
          </a:p>
        </p:txBody>
      </p:sp>
    </p:spTree>
    <p:extLst>
      <p:ext uri="{BB962C8B-B14F-4D97-AF65-F5344CB8AC3E}">
        <p14:creationId xmlns:p14="http://schemas.microsoft.com/office/powerpoint/2010/main" val="304128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 state agencies – e.g. Summer Fund money was allocated by the Washington State Legislature and OSPI contracted with SOWA to administer the grant. </a:t>
            </a:r>
          </a:p>
        </p:txBody>
      </p:sp>
      <p:sp>
        <p:nvSpPr>
          <p:cNvPr id="4" name="Slide Number Placeholder 3"/>
          <p:cNvSpPr>
            <a:spLocks noGrp="1"/>
          </p:cNvSpPr>
          <p:nvPr>
            <p:ph type="sldNum" sz="quarter" idx="5"/>
          </p:nvPr>
        </p:nvSpPr>
        <p:spPr/>
        <p:txBody>
          <a:bodyPr/>
          <a:lstStyle/>
          <a:p>
            <a:fld id="{B3D87D64-2B17-4E0E-9BE9-F3CB77D13464}" type="slidenum">
              <a:rPr lang="en-US" smtClean="0"/>
              <a:t>7</a:t>
            </a:fld>
            <a:endParaRPr lang="en-US"/>
          </a:p>
        </p:txBody>
      </p:sp>
    </p:spTree>
    <p:extLst>
      <p:ext uri="{BB962C8B-B14F-4D97-AF65-F5344CB8AC3E}">
        <p14:creationId xmlns:p14="http://schemas.microsoft.com/office/powerpoint/2010/main" val="3272435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the types of revenue budgets include</a:t>
            </a:r>
          </a:p>
          <a:p>
            <a:endParaRPr lang="en-US"/>
          </a:p>
          <a:p>
            <a:r>
              <a:rPr lang="en-US"/>
              <a:t>Funders may ask to include in addition to the specific request to them, how much funds from other source you have pending and secured and how you will reach your total budget amount.</a:t>
            </a:r>
          </a:p>
          <a:p>
            <a:endParaRPr lang="en-US"/>
          </a:p>
          <a:p>
            <a:r>
              <a:rPr lang="en-US"/>
              <a:t>Not all funders ask for this, but this is a way to demonstrate that, or it may be asked as a narrative question. </a:t>
            </a:r>
          </a:p>
        </p:txBody>
      </p:sp>
      <p:sp>
        <p:nvSpPr>
          <p:cNvPr id="4" name="Slide Number Placeholder 3"/>
          <p:cNvSpPr>
            <a:spLocks noGrp="1"/>
          </p:cNvSpPr>
          <p:nvPr>
            <p:ph type="sldNum" sz="quarter" idx="5"/>
          </p:nvPr>
        </p:nvSpPr>
        <p:spPr/>
        <p:txBody>
          <a:bodyPr/>
          <a:lstStyle/>
          <a:p>
            <a:fld id="{8F438444-BFE3-EC4B-A19D-C892E4E6E253}" type="slidenum">
              <a:rPr lang="en-US" smtClean="0"/>
              <a:t>53</a:t>
            </a:fld>
            <a:endParaRPr lang="en-US"/>
          </a:p>
        </p:txBody>
      </p:sp>
    </p:spTree>
    <p:extLst>
      <p:ext uri="{BB962C8B-B14F-4D97-AF65-F5344CB8AC3E}">
        <p14:creationId xmlns:p14="http://schemas.microsoft.com/office/powerpoint/2010/main" val="2298550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54</a:t>
            </a:fld>
            <a:endParaRPr lang="en-US"/>
          </a:p>
        </p:txBody>
      </p:sp>
    </p:spTree>
    <p:extLst>
      <p:ext uri="{BB962C8B-B14F-4D97-AF65-F5344CB8AC3E}">
        <p14:creationId xmlns:p14="http://schemas.microsoft.com/office/powerpoint/2010/main" val="3424887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55</a:t>
            </a:fld>
            <a:endParaRPr lang="en-US"/>
          </a:p>
        </p:txBody>
      </p:sp>
    </p:spTree>
    <p:extLst>
      <p:ext uri="{BB962C8B-B14F-4D97-AF65-F5344CB8AC3E}">
        <p14:creationId xmlns:p14="http://schemas.microsoft.com/office/powerpoint/2010/main" val="3533395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56</a:t>
            </a:fld>
            <a:endParaRPr lang="en-US"/>
          </a:p>
        </p:txBody>
      </p:sp>
    </p:spTree>
    <p:extLst>
      <p:ext uri="{BB962C8B-B14F-4D97-AF65-F5344CB8AC3E}">
        <p14:creationId xmlns:p14="http://schemas.microsoft.com/office/powerpoint/2010/main" val="4161490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57</a:t>
            </a:fld>
            <a:endParaRPr lang="en-US"/>
          </a:p>
        </p:txBody>
      </p:sp>
    </p:spTree>
    <p:extLst>
      <p:ext uri="{BB962C8B-B14F-4D97-AF65-F5344CB8AC3E}">
        <p14:creationId xmlns:p14="http://schemas.microsoft.com/office/powerpoint/2010/main" val="699685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 little more about next steps</a:t>
            </a:r>
          </a:p>
          <a:p>
            <a:r>
              <a:rPr lang="en-US"/>
              <a:t>Will include a rating system in the toolkit as well</a:t>
            </a:r>
          </a:p>
          <a:p>
            <a:endParaRPr lang="en-US"/>
          </a:p>
        </p:txBody>
      </p:sp>
      <p:sp>
        <p:nvSpPr>
          <p:cNvPr id="4" name="Slide Number Placeholder 3"/>
          <p:cNvSpPr>
            <a:spLocks noGrp="1"/>
          </p:cNvSpPr>
          <p:nvPr>
            <p:ph type="sldNum" sz="quarter" idx="5"/>
          </p:nvPr>
        </p:nvSpPr>
        <p:spPr/>
        <p:txBody>
          <a:bodyPr/>
          <a:lstStyle/>
          <a:p>
            <a:fld id="{8F438444-BFE3-EC4B-A19D-C892E4E6E253}" type="slidenum">
              <a:rPr lang="en-US" smtClean="0"/>
              <a:t>58</a:t>
            </a:fld>
            <a:endParaRPr lang="en-US"/>
          </a:p>
        </p:txBody>
      </p:sp>
    </p:spTree>
    <p:extLst>
      <p:ext uri="{BB962C8B-B14F-4D97-AF65-F5344CB8AC3E}">
        <p14:creationId xmlns:p14="http://schemas.microsoft.com/office/powerpoint/2010/main" val="2908785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at sample calendar</a:t>
            </a:r>
          </a:p>
        </p:txBody>
      </p:sp>
      <p:sp>
        <p:nvSpPr>
          <p:cNvPr id="4" name="Slide Number Placeholder 3"/>
          <p:cNvSpPr>
            <a:spLocks noGrp="1"/>
          </p:cNvSpPr>
          <p:nvPr>
            <p:ph type="sldNum" sz="quarter" idx="5"/>
          </p:nvPr>
        </p:nvSpPr>
        <p:spPr/>
        <p:txBody>
          <a:bodyPr/>
          <a:lstStyle/>
          <a:p>
            <a:fld id="{8F438444-BFE3-EC4B-A19D-C892E4E6E253}" type="slidenum">
              <a:rPr lang="en-US" smtClean="0"/>
              <a:t>59</a:t>
            </a:fld>
            <a:endParaRPr lang="en-US"/>
          </a:p>
        </p:txBody>
      </p:sp>
    </p:spTree>
    <p:extLst>
      <p:ext uri="{BB962C8B-B14F-4D97-AF65-F5344CB8AC3E}">
        <p14:creationId xmlns:p14="http://schemas.microsoft.com/office/powerpoint/2010/main" val="4112708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60</a:t>
            </a:fld>
            <a:endParaRPr lang="en-US"/>
          </a:p>
        </p:txBody>
      </p:sp>
    </p:spTree>
    <p:extLst>
      <p:ext uri="{BB962C8B-B14F-4D97-AF65-F5344CB8AC3E}">
        <p14:creationId xmlns:p14="http://schemas.microsoft.com/office/powerpoint/2010/main" val="222500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61</a:t>
            </a:fld>
            <a:endParaRPr lang="en-US"/>
          </a:p>
        </p:txBody>
      </p:sp>
    </p:spTree>
    <p:extLst>
      <p:ext uri="{BB962C8B-B14F-4D97-AF65-F5344CB8AC3E}">
        <p14:creationId xmlns:p14="http://schemas.microsoft.com/office/powerpoint/2010/main" val="387403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Important to understand where funding comes from – excluding government – most </a:t>
            </a:r>
          </a:p>
          <a:p>
            <a:endParaRPr lang="en-US">
              <a:cs typeface="Calibri"/>
            </a:endParaRPr>
          </a:p>
          <a:p>
            <a:r>
              <a:rPr lang="en-US">
                <a:cs typeface="Calibri"/>
              </a:rPr>
              <a:t>Bequests – property given by a will so also kind of fits within the individual category</a:t>
            </a:r>
          </a:p>
          <a:p>
            <a:endParaRPr lang="en-US">
              <a:cs typeface="Calibri"/>
            </a:endParaRPr>
          </a:p>
          <a:p>
            <a:r>
              <a:rPr lang="en-US">
                <a:cs typeface="Calibri"/>
              </a:rPr>
              <a:t>Giving USA provides data on trends in funding/donations by type of funding, areas most supported </a:t>
            </a:r>
          </a:p>
        </p:txBody>
      </p:sp>
      <p:sp>
        <p:nvSpPr>
          <p:cNvPr id="4" name="Slide Number Placeholder 3"/>
          <p:cNvSpPr>
            <a:spLocks noGrp="1"/>
          </p:cNvSpPr>
          <p:nvPr>
            <p:ph type="sldNum" sz="quarter" idx="5"/>
          </p:nvPr>
        </p:nvSpPr>
        <p:spPr/>
        <p:txBody>
          <a:bodyPr/>
          <a:lstStyle/>
          <a:p>
            <a:fld id="{B3D87D64-2B17-4E0E-9BE9-F3CB77D13464}" type="slidenum">
              <a:rPr lang="en-US" smtClean="0"/>
              <a:t>8</a:t>
            </a:fld>
            <a:endParaRPr lang="en-US"/>
          </a:p>
        </p:txBody>
      </p:sp>
    </p:spTree>
    <p:extLst>
      <p:ext uri="{BB962C8B-B14F-4D97-AF65-F5344CB8AC3E}">
        <p14:creationId xmlns:p14="http://schemas.microsoft.com/office/powerpoint/2010/main" val="61338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can happen for all different types of funding, and for grants there are different funder databases and ways to identify potential prospects. </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9</a:t>
            </a:fld>
            <a:endParaRPr lang="en-US"/>
          </a:p>
        </p:txBody>
      </p:sp>
    </p:spTree>
    <p:extLst>
      <p:ext uri="{BB962C8B-B14F-4D97-AF65-F5344CB8AC3E}">
        <p14:creationId xmlns:p14="http://schemas.microsoft.com/office/powerpoint/2010/main" val="260496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Sometimes a grant opportunity may seem like the perfect fit, but for different reasons, the proposal may not get funded. </a:t>
            </a:r>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10</a:t>
            </a:fld>
            <a:endParaRPr lang="en-US"/>
          </a:p>
        </p:txBody>
      </p:sp>
    </p:spTree>
    <p:extLst>
      <p:ext uri="{BB962C8B-B14F-4D97-AF65-F5344CB8AC3E}">
        <p14:creationId xmlns:p14="http://schemas.microsoft.com/office/powerpoint/2010/main" val="78456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Other ideas or successful strategies?</a:t>
            </a:r>
          </a:p>
          <a:p>
            <a:endParaRPr lang="en-US"/>
          </a:p>
        </p:txBody>
      </p:sp>
      <p:sp>
        <p:nvSpPr>
          <p:cNvPr id="4" name="Slide Number Placeholder 3"/>
          <p:cNvSpPr>
            <a:spLocks noGrp="1"/>
          </p:cNvSpPr>
          <p:nvPr>
            <p:ph type="sldNum" sz="quarter" idx="5"/>
          </p:nvPr>
        </p:nvSpPr>
        <p:spPr/>
        <p:txBody>
          <a:bodyPr/>
          <a:lstStyle/>
          <a:p>
            <a:fld id="{B3D87D64-2B17-4E0E-9BE9-F3CB77D13464}" type="slidenum">
              <a:rPr lang="en-US" smtClean="0"/>
              <a:t>11</a:t>
            </a:fld>
            <a:endParaRPr lang="en-US"/>
          </a:p>
        </p:txBody>
      </p:sp>
    </p:spTree>
    <p:extLst>
      <p:ext uri="{BB962C8B-B14F-4D97-AF65-F5344CB8AC3E}">
        <p14:creationId xmlns:p14="http://schemas.microsoft.com/office/powerpoint/2010/main" val="274035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2514-1702-42E5-A31A-87D648781BAF}"/>
              </a:ext>
            </a:extLst>
          </p:cNvPr>
          <p:cNvSpPr>
            <a:spLocks noGrp="1"/>
          </p:cNvSpPr>
          <p:nvPr>
            <p:ph type="ctrTitle" hasCustomPrompt="1"/>
          </p:nvPr>
        </p:nvSpPr>
        <p:spPr>
          <a:xfrm>
            <a:off x="1201219" y="1763217"/>
            <a:ext cx="9628705" cy="1396999"/>
          </a:xfrm>
          <a:prstGeom prst="rect">
            <a:avLst/>
          </a:prstGeom>
        </p:spPr>
        <p:txBody>
          <a:bodyPr anchor="b">
            <a:normAutofit/>
          </a:bodyPr>
          <a:lstStyle>
            <a:lvl1pPr algn="l">
              <a:defRPr sz="3600" b="0"/>
            </a:lvl1pPr>
          </a:lstStyle>
          <a:p>
            <a:r>
              <a:rPr lang="en-US"/>
              <a:t>Title</a:t>
            </a:r>
          </a:p>
        </p:txBody>
      </p:sp>
      <p:sp>
        <p:nvSpPr>
          <p:cNvPr id="3" name="Subtitle 2">
            <a:extLst>
              <a:ext uri="{FF2B5EF4-FFF2-40B4-BE49-F238E27FC236}">
                <a16:creationId xmlns:a16="http://schemas.microsoft.com/office/drawing/2014/main" id="{FD229BBB-A032-4878-A978-CD654556F39D}"/>
              </a:ext>
            </a:extLst>
          </p:cNvPr>
          <p:cNvSpPr>
            <a:spLocks noGrp="1"/>
          </p:cNvSpPr>
          <p:nvPr>
            <p:ph type="subTitle" idx="1" hasCustomPrompt="1"/>
          </p:nvPr>
        </p:nvSpPr>
        <p:spPr>
          <a:xfrm>
            <a:off x="1201220" y="3400269"/>
            <a:ext cx="9628704" cy="790354"/>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p>
        </p:txBody>
      </p:sp>
      <p:pic>
        <p:nvPicPr>
          <p:cNvPr id="10" name="Picture 9" descr="A picture containing logo&#10;&#10;Description automatically generated">
            <a:extLst>
              <a:ext uri="{FF2B5EF4-FFF2-40B4-BE49-F238E27FC236}">
                <a16:creationId xmlns:a16="http://schemas.microsoft.com/office/drawing/2014/main" id="{A0229042-2E4E-4646-929D-BAEABC3EA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9965" y="994335"/>
            <a:ext cx="1828800" cy="493513"/>
          </a:xfrm>
          <a:prstGeom prst="rect">
            <a:avLst/>
          </a:prstGeom>
        </p:spPr>
      </p:pic>
    </p:spTree>
    <p:extLst>
      <p:ext uri="{BB962C8B-B14F-4D97-AF65-F5344CB8AC3E}">
        <p14:creationId xmlns:p14="http://schemas.microsoft.com/office/powerpoint/2010/main" val="203025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logo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9FC4F8-47D5-4D3C-8892-1BBD360CBCF0}"/>
              </a:ext>
            </a:extLst>
          </p:cNvPr>
          <p:cNvSpPr>
            <a:spLocks noGrp="1"/>
          </p:cNvSpPr>
          <p:nvPr>
            <p:ph type="body" sz="quarter" idx="10" hasCustomPrompt="1"/>
          </p:nvPr>
        </p:nvSpPr>
        <p:spPr>
          <a:xfrm>
            <a:off x="852488" y="3176587"/>
            <a:ext cx="10487024" cy="504825"/>
          </a:xfrm>
          <a:prstGeom prst="rect">
            <a:avLst/>
          </a:prstGeom>
        </p:spPr>
        <p:txBody>
          <a:bodyPr/>
          <a:lstStyle>
            <a:lvl1pPr marL="0" indent="0" algn="ctr">
              <a:buNone/>
              <a:defRPr sz="3600" b="1">
                <a:solidFill>
                  <a:schemeClr val="bg1"/>
                </a:solidFill>
                <a:latin typeface="+mj-lt"/>
              </a:defRPr>
            </a:lvl1pPr>
          </a:lstStyle>
          <a:p>
            <a:pPr lvl="0"/>
            <a:r>
              <a:rPr lang="en-US"/>
              <a:t>Click to add text</a:t>
            </a:r>
          </a:p>
        </p:txBody>
      </p:sp>
    </p:spTree>
    <p:extLst>
      <p:ext uri="{BB962C8B-B14F-4D97-AF65-F5344CB8AC3E}">
        <p14:creationId xmlns:p14="http://schemas.microsoft.com/office/powerpoint/2010/main" val="104295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4E9B40-D547-4445-BF8F-BE8AFAD8F4DA}"/>
              </a:ext>
            </a:extLst>
          </p:cNvPr>
          <p:cNvSpPr>
            <a:spLocks noGrp="1"/>
          </p:cNvSpPr>
          <p:nvPr>
            <p:ph type="body" sz="quarter" idx="10" hasCustomPrompt="1"/>
          </p:nvPr>
        </p:nvSpPr>
        <p:spPr>
          <a:xfrm>
            <a:off x="947737" y="3176587"/>
            <a:ext cx="10296525" cy="504825"/>
          </a:xfrm>
          <a:prstGeom prst="rect">
            <a:avLst/>
          </a:prstGeom>
        </p:spPr>
        <p:txBody>
          <a:bodyPr/>
          <a:lstStyle>
            <a:lvl1pPr marL="0" indent="0" algn="ctr">
              <a:buNone/>
              <a:defRPr sz="3600" b="1">
                <a:solidFill>
                  <a:schemeClr val="bg1"/>
                </a:solidFill>
                <a:latin typeface="+mj-lt"/>
              </a:defRPr>
            </a:lvl1pPr>
          </a:lstStyle>
          <a:p>
            <a:pPr lvl="0"/>
            <a:r>
              <a:rPr lang="en-US"/>
              <a:t>Click to add text</a:t>
            </a:r>
          </a:p>
        </p:txBody>
      </p:sp>
    </p:spTree>
    <p:extLst>
      <p:ext uri="{BB962C8B-B14F-4D97-AF65-F5344CB8AC3E}">
        <p14:creationId xmlns:p14="http://schemas.microsoft.com/office/powerpoint/2010/main" val="36525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6720" y="1458418"/>
            <a:ext cx="51816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791200" y="1458418"/>
            <a:ext cx="5181600" cy="4351338"/>
          </a:xfrm>
        </p:spPr>
        <p:txBody>
          <a:bodyPr/>
          <a:lstStyle/>
          <a:p>
            <a:pPr lvl="0"/>
            <a:r>
              <a:rPr lang="en-US"/>
              <a:t>Click to edit Master text styles</a:t>
            </a:r>
          </a:p>
          <a:p>
            <a:pPr lvl="1"/>
            <a:r>
              <a:rPr lang="en-US"/>
              <a:t>Second level</a:t>
            </a:r>
          </a:p>
          <a:p>
            <a:pPr lvl="2"/>
            <a:r>
              <a:rPr lang="en-US"/>
              <a:t>Third level</a:t>
            </a:r>
          </a:p>
        </p:txBody>
      </p:sp>
      <p:sp>
        <p:nvSpPr>
          <p:cNvPr id="9" name="TextBox 8"/>
          <p:cNvSpPr txBox="1"/>
          <p:nvPr userDrawn="1"/>
        </p:nvSpPr>
        <p:spPr>
          <a:xfrm>
            <a:off x="426720" y="6461239"/>
            <a:ext cx="1154162" cy="169277"/>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a:latin typeface="Arial" charset="0"/>
                <a:ea typeface="Arial" charset="0"/>
                <a:cs typeface="Arial" charset="0"/>
              </a:rPr>
              <a:t>TSNE   |   tsne.org</a:t>
            </a:r>
          </a:p>
        </p:txBody>
      </p:sp>
      <p:sp>
        <p:nvSpPr>
          <p:cNvPr id="10" name="TextBox 9"/>
          <p:cNvSpPr txBox="1"/>
          <p:nvPr userDrawn="1"/>
        </p:nvSpPr>
        <p:spPr>
          <a:xfrm>
            <a:off x="9700592" y="6461238"/>
            <a:ext cx="1988056"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806CADD-ABCB-5840-9A99-F7929CB0CE55}" type="slidenum">
              <a:rPr lang="en-US" sz="1400" b="1" smtClean="0">
                <a:latin typeface="Arial" charset="0"/>
                <a:ea typeface="Arial" charset="0"/>
                <a:cs typeface="Arial"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1">
              <a:latin typeface="Arial" charset="0"/>
              <a:ea typeface="Arial" charset="0"/>
              <a:cs typeface="Arial" charset="0"/>
            </a:endParaRPr>
          </a:p>
        </p:txBody>
      </p:sp>
      <p:sp>
        <p:nvSpPr>
          <p:cNvPr id="12" name="Rectangle 11"/>
          <p:cNvSpPr/>
          <p:nvPr userDrawn="1"/>
        </p:nvSpPr>
        <p:spPr>
          <a:xfrm>
            <a:off x="0" y="0"/>
            <a:ext cx="12192000" cy="81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946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1"/>
            <a:ext cx="12192000" cy="1392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26720" y="-67730"/>
            <a:ext cx="10515600" cy="1325563"/>
          </a:xfrm>
        </p:spPr>
        <p:txBody>
          <a:bodyPr lIns="0" tIns="0" rIns="0" bIns="0"/>
          <a:lstStyle>
            <a:lvl1pPr>
              <a:defRPr>
                <a:solidFill>
                  <a:schemeClr val="bg1"/>
                </a:solidFill>
              </a:defRPr>
            </a:lvl1pPr>
          </a:lstStyle>
          <a:p>
            <a:r>
              <a:rPr lang="en-US"/>
              <a:t>Click to edit Master title style</a:t>
            </a:r>
          </a:p>
        </p:txBody>
      </p:sp>
      <p:sp>
        <p:nvSpPr>
          <p:cNvPr id="8" name="TextBox 7"/>
          <p:cNvSpPr txBox="1"/>
          <p:nvPr userDrawn="1"/>
        </p:nvSpPr>
        <p:spPr>
          <a:xfrm>
            <a:off x="426720" y="6461239"/>
            <a:ext cx="1154162" cy="169277"/>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a:latin typeface="Arial" charset="0"/>
                <a:ea typeface="Arial" charset="0"/>
                <a:cs typeface="Arial" charset="0"/>
              </a:rPr>
              <a:t>TSNE   |   tsne.org</a:t>
            </a:r>
          </a:p>
        </p:txBody>
      </p:sp>
      <p:sp>
        <p:nvSpPr>
          <p:cNvPr id="9" name="TextBox 8"/>
          <p:cNvSpPr txBox="1"/>
          <p:nvPr userDrawn="1"/>
        </p:nvSpPr>
        <p:spPr>
          <a:xfrm>
            <a:off x="9700592" y="6461238"/>
            <a:ext cx="1988056"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806CADD-ABCB-5840-9A99-F7929CB0CE55}" type="slidenum">
              <a:rPr lang="en-US" sz="1400" b="1" smtClean="0">
                <a:latin typeface="Arial" charset="0"/>
                <a:ea typeface="Arial" charset="0"/>
                <a:cs typeface="Arial"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1">
              <a:latin typeface="Arial" charset="0"/>
              <a:ea typeface="Arial" charset="0"/>
              <a:cs typeface="Arial" charset="0"/>
            </a:endParaRPr>
          </a:p>
        </p:txBody>
      </p:sp>
      <p:sp>
        <p:nvSpPr>
          <p:cNvPr id="7" name="Text Placeholder 2"/>
          <p:cNvSpPr>
            <a:spLocks noGrp="1"/>
          </p:cNvSpPr>
          <p:nvPr>
            <p:ph idx="1"/>
          </p:nvPr>
        </p:nvSpPr>
        <p:spPr>
          <a:xfrm>
            <a:off x="426720" y="1491829"/>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69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26720" y="-67730"/>
            <a:ext cx="10515600" cy="1325563"/>
          </a:xfrm>
        </p:spPr>
        <p:txBody>
          <a:bodyPr lIns="0" tIns="0" rIns="0" bIns="0"/>
          <a:lstStyle/>
          <a:p>
            <a:r>
              <a:rPr lang="en-US"/>
              <a:t>Click to edit Master title style</a:t>
            </a:r>
          </a:p>
        </p:txBody>
      </p:sp>
      <p:sp>
        <p:nvSpPr>
          <p:cNvPr id="9" name="TextBox 8"/>
          <p:cNvSpPr txBox="1"/>
          <p:nvPr userDrawn="1"/>
        </p:nvSpPr>
        <p:spPr>
          <a:xfrm>
            <a:off x="9700592" y="6461238"/>
            <a:ext cx="1988056"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806CADD-ABCB-5840-9A99-F7929CB0CE55}" type="slidenum">
              <a:rPr lang="en-US" sz="1400" b="1" smtClean="0">
                <a:latin typeface="Arial" charset="0"/>
                <a:ea typeface="Arial" charset="0"/>
                <a:cs typeface="Arial"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1">
              <a:latin typeface="Arial" charset="0"/>
              <a:ea typeface="Arial" charset="0"/>
              <a:cs typeface="Arial" charset="0"/>
            </a:endParaRPr>
          </a:p>
        </p:txBody>
      </p:sp>
      <p:sp>
        <p:nvSpPr>
          <p:cNvPr id="7" name="Text Placeholder 2"/>
          <p:cNvSpPr>
            <a:spLocks noGrp="1"/>
          </p:cNvSpPr>
          <p:nvPr>
            <p:ph idx="1"/>
          </p:nvPr>
        </p:nvSpPr>
        <p:spPr>
          <a:xfrm>
            <a:off x="426720" y="1392769"/>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0" y="0"/>
            <a:ext cx="12192000" cy="81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426720" y="6461239"/>
            <a:ext cx="1154162" cy="169277"/>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a:latin typeface="Arial" charset="0"/>
                <a:ea typeface="Arial" charset="0"/>
                <a:cs typeface="Arial" charset="0"/>
              </a:rPr>
              <a:t>TSNE   |   tsne.org</a:t>
            </a:r>
          </a:p>
        </p:txBody>
      </p:sp>
    </p:spTree>
    <p:extLst>
      <p:ext uri="{BB962C8B-B14F-4D97-AF65-F5344CB8AC3E}">
        <p14:creationId xmlns:p14="http://schemas.microsoft.com/office/powerpoint/2010/main" val="178186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 slide 1 - adult and k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7"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6">
            <a:extLst>
              <a:ext uri="{FF2B5EF4-FFF2-40B4-BE49-F238E27FC236}">
                <a16:creationId xmlns:a16="http://schemas.microsoft.com/office/drawing/2014/main" id="{E1691E00-AAD0-4203-980D-A1A464D3218E}"/>
              </a:ext>
            </a:extLst>
          </p:cNvPr>
          <p:cNvSpPr>
            <a:spLocks noGrp="1"/>
          </p:cNvSpPr>
          <p:nvPr>
            <p:ph type="body" sz="quarter" idx="10" hasCustomPrompt="1"/>
          </p:nvPr>
        </p:nvSpPr>
        <p:spPr>
          <a:xfrm>
            <a:off x="839787" y="2170906"/>
            <a:ext cx="6283325" cy="304800"/>
          </a:xfrm>
          <a:prstGeom prst="rect">
            <a:avLst/>
          </a:prstGeom>
        </p:spPr>
        <p:txBody>
          <a:bodyPr anchor="b"/>
          <a:lstStyle>
            <a:lvl1pPr marL="0" indent="0">
              <a:buNone/>
              <a:defRPr sz="2000" b="1">
                <a:solidFill>
                  <a:srgbClr val="E26851"/>
                </a:solidFill>
              </a:defRPr>
            </a:lvl1pPr>
          </a:lstStyle>
          <a:p>
            <a:pPr lvl="0"/>
            <a:r>
              <a:rPr lang="en-US"/>
              <a:t>Subtitle</a:t>
            </a:r>
          </a:p>
        </p:txBody>
      </p:sp>
    </p:spTree>
    <p:extLst>
      <p:ext uri="{BB962C8B-B14F-4D97-AF65-F5344CB8AC3E}">
        <p14:creationId xmlns:p14="http://schemas.microsoft.com/office/powerpoint/2010/main" val="203390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b slide 2 - adult and kids with mas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8"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4B2587A4-4C9E-4E3F-B572-2CE6DCCD5520}"/>
              </a:ext>
            </a:extLst>
          </p:cNvPr>
          <p:cNvSpPr>
            <a:spLocks noGrp="1"/>
          </p:cNvSpPr>
          <p:nvPr>
            <p:ph type="body" sz="quarter" idx="10" hasCustomPrompt="1"/>
          </p:nvPr>
        </p:nvSpPr>
        <p:spPr>
          <a:xfrm>
            <a:off x="839788" y="2151062"/>
            <a:ext cx="6283325" cy="314325"/>
          </a:xfrm>
          <a:prstGeom prst="rect">
            <a:avLst/>
          </a:prstGeom>
        </p:spPr>
        <p:txBody>
          <a:bodyPr/>
          <a:lstStyle>
            <a:lvl1pPr marL="0" indent="0">
              <a:buNone/>
              <a:defRPr sz="2000" b="1">
                <a:solidFill>
                  <a:srgbClr val="E26851"/>
                </a:solidFill>
              </a:defRPr>
            </a:lvl1pPr>
          </a:lstStyle>
          <a:p>
            <a:pPr lvl="0"/>
            <a:r>
              <a:rPr lang="en-US"/>
              <a:t>Subtitle</a:t>
            </a:r>
          </a:p>
        </p:txBody>
      </p:sp>
    </p:spTree>
    <p:extLst>
      <p:ext uri="{BB962C8B-B14F-4D97-AF65-F5344CB8AC3E}">
        <p14:creationId xmlns:p14="http://schemas.microsoft.com/office/powerpoint/2010/main" val="1798526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ubslide 3 - professional adul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7"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F0D9681F-5EE7-4535-8EB1-A2E2C5098504}"/>
              </a:ext>
            </a:extLst>
          </p:cNvPr>
          <p:cNvSpPr>
            <a:spLocks noGrp="1"/>
          </p:cNvSpPr>
          <p:nvPr>
            <p:ph type="body" sz="quarter" idx="10" hasCustomPrompt="1"/>
          </p:nvPr>
        </p:nvSpPr>
        <p:spPr>
          <a:xfrm>
            <a:off x="839788" y="2200275"/>
            <a:ext cx="6283325" cy="247650"/>
          </a:xfrm>
          <a:prstGeom prst="rect">
            <a:avLst/>
          </a:prstGeom>
        </p:spPr>
        <p:txBody>
          <a:bodyPr anchor="b"/>
          <a:lstStyle>
            <a:lvl1pPr marL="0" indent="0">
              <a:buNone/>
              <a:defRPr sz="2000" b="1">
                <a:solidFill>
                  <a:srgbClr val="E26851"/>
                </a:solidFill>
              </a:defRPr>
            </a:lvl1pPr>
          </a:lstStyle>
          <a:p>
            <a:pPr lvl="0"/>
            <a:r>
              <a:rPr lang="en-US"/>
              <a:t>Subtitle</a:t>
            </a:r>
          </a:p>
        </p:txBody>
      </p:sp>
    </p:spTree>
    <p:extLst>
      <p:ext uri="{BB962C8B-B14F-4D97-AF65-F5344CB8AC3E}">
        <p14:creationId xmlns:p14="http://schemas.microsoft.com/office/powerpoint/2010/main" val="65022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b slide 4 - professional adul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8"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632C4196-EE30-4018-9D34-02351A617E7A}"/>
              </a:ext>
            </a:extLst>
          </p:cNvPr>
          <p:cNvSpPr>
            <a:spLocks noGrp="1"/>
          </p:cNvSpPr>
          <p:nvPr>
            <p:ph type="body" sz="quarter" idx="10" hasCustomPrompt="1"/>
          </p:nvPr>
        </p:nvSpPr>
        <p:spPr>
          <a:xfrm>
            <a:off x="839788" y="2180431"/>
            <a:ext cx="6283325" cy="285750"/>
          </a:xfrm>
          <a:prstGeom prst="rect">
            <a:avLst/>
          </a:prstGeom>
        </p:spPr>
        <p:txBody>
          <a:bodyPr anchor="b"/>
          <a:lstStyle>
            <a:lvl1pPr marL="0" indent="0">
              <a:buNone/>
              <a:defRPr sz="2000" b="1">
                <a:solidFill>
                  <a:srgbClr val="E26851"/>
                </a:solidFill>
              </a:defRPr>
            </a:lvl1pPr>
          </a:lstStyle>
          <a:p>
            <a:pPr lvl="0"/>
            <a:r>
              <a:rPr lang="en-US"/>
              <a:t>Subtitle</a:t>
            </a:r>
          </a:p>
        </p:txBody>
      </p:sp>
    </p:spTree>
    <p:extLst>
      <p:ext uri="{BB962C8B-B14F-4D97-AF65-F5344CB8AC3E}">
        <p14:creationId xmlns:p14="http://schemas.microsoft.com/office/powerpoint/2010/main" val="2670651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ub slide 5 - young peo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7"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561B2303-BAB8-476E-A795-E44531074201}"/>
              </a:ext>
            </a:extLst>
          </p:cNvPr>
          <p:cNvSpPr>
            <a:spLocks noGrp="1"/>
          </p:cNvSpPr>
          <p:nvPr>
            <p:ph type="body" sz="quarter" idx="10" hasCustomPrompt="1"/>
          </p:nvPr>
        </p:nvSpPr>
        <p:spPr>
          <a:xfrm>
            <a:off x="839788" y="2185193"/>
            <a:ext cx="6283325" cy="276225"/>
          </a:xfrm>
          <a:prstGeom prst="rect">
            <a:avLst/>
          </a:prstGeom>
        </p:spPr>
        <p:txBody>
          <a:bodyPr anchor="b"/>
          <a:lstStyle>
            <a:lvl1pPr marL="0" indent="0">
              <a:buNone/>
              <a:defRPr sz="2000" b="1">
                <a:solidFill>
                  <a:srgbClr val="E26851"/>
                </a:solidFill>
              </a:defRPr>
            </a:lvl1pPr>
          </a:lstStyle>
          <a:p>
            <a:pPr lvl="0"/>
            <a:r>
              <a:rPr lang="en-US"/>
              <a:t>Subtitle</a:t>
            </a:r>
          </a:p>
        </p:txBody>
      </p:sp>
    </p:spTree>
    <p:extLst>
      <p:ext uri="{BB962C8B-B14F-4D97-AF65-F5344CB8AC3E}">
        <p14:creationId xmlns:p14="http://schemas.microsoft.com/office/powerpoint/2010/main" val="229279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2514-1702-42E5-A31A-87D648781BAF}"/>
              </a:ext>
            </a:extLst>
          </p:cNvPr>
          <p:cNvSpPr>
            <a:spLocks noGrp="1"/>
          </p:cNvSpPr>
          <p:nvPr>
            <p:ph type="ctrTitle" hasCustomPrompt="1"/>
          </p:nvPr>
        </p:nvSpPr>
        <p:spPr>
          <a:xfrm>
            <a:off x="1201220" y="1763217"/>
            <a:ext cx="9562030" cy="1396999"/>
          </a:xfrm>
          <a:prstGeom prst="rect">
            <a:avLst/>
          </a:prstGeom>
        </p:spPr>
        <p:txBody>
          <a:bodyPr anchor="b">
            <a:normAutofit/>
          </a:bodyPr>
          <a:lstStyle>
            <a:lvl1pPr algn="l">
              <a:defRPr sz="3600" b="0"/>
            </a:lvl1pPr>
          </a:lstStyle>
          <a:p>
            <a:r>
              <a:rPr lang="en-US"/>
              <a:t>Title</a:t>
            </a:r>
          </a:p>
        </p:txBody>
      </p:sp>
      <p:sp>
        <p:nvSpPr>
          <p:cNvPr id="3" name="Subtitle 2">
            <a:extLst>
              <a:ext uri="{FF2B5EF4-FFF2-40B4-BE49-F238E27FC236}">
                <a16:creationId xmlns:a16="http://schemas.microsoft.com/office/drawing/2014/main" id="{FD229BBB-A032-4878-A978-CD654556F39D}"/>
              </a:ext>
            </a:extLst>
          </p:cNvPr>
          <p:cNvSpPr>
            <a:spLocks noGrp="1"/>
          </p:cNvSpPr>
          <p:nvPr>
            <p:ph type="subTitle" idx="1" hasCustomPrompt="1"/>
          </p:nvPr>
        </p:nvSpPr>
        <p:spPr>
          <a:xfrm>
            <a:off x="1201220" y="3429000"/>
            <a:ext cx="9562030" cy="790354"/>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95001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ub slide cus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8"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91EF4BC8-2FD8-4407-BE67-9339714E8731}"/>
              </a:ext>
            </a:extLst>
          </p:cNvPr>
          <p:cNvSpPr>
            <a:spLocks noGrp="1"/>
          </p:cNvSpPr>
          <p:nvPr>
            <p:ph type="body" sz="quarter" idx="10" hasCustomPrompt="1"/>
          </p:nvPr>
        </p:nvSpPr>
        <p:spPr>
          <a:xfrm>
            <a:off x="839788" y="2162175"/>
            <a:ext cx="6283325" cy="333375"/>
          </a:xfrm>
          <a:prstGeom prst="rect">
            <a:avLst/>
          </a:prstGeom>
        </p:spPr>
        <p:txBody>
          <a:bodyPr anchor="b"/>
          <a:lstStyle>
            <a:lvl1pPr marL="0" indent="0">
              <a:buNone/>
              <a:defRPr sz="2000" b="1">
                <a:solidFill>
                  <a:srgbClr val="E26851"/>
                </a:solidFill>
              </a:defRPr>
            </a:lvl1pPr>
          </a:lstStyle>
          <a:p>
            <a:pPr lvl="0"/>
            <a:r>
              <a:rPr lang="en-US"/>
              <a:t>Subtitle</a:t>
            </a:r>
          </a:p>
        </p:txBody>
      </p:sp>
      <p:sp>
        <p:nvSpPr>
          <p:cNvPr id="9" name="Picture Placeholder 8">
            <a:extLst>
              <a:ext uri="{FF2B5EF4-FFF2-40B4-BE49-F238E27FC236}">
                <a16:creationId xmlns:a16="http://schemas.microsoft.com/office/drawing/2014/main" id="{1CF0BE47-5D14-AD6B-D575-D2588B700478}"/>
              </a:ext>
            </a:extLst>
          </p:cNvPr>
          <p:cNvSpPr>
            <a:spLocks noGrp="1"/>
          </p:cNvSpPr>
          <p:nvPr>
            <p:ph type="pic" sz="quarter" idx="11" hasCustomPrompt="1"/>
          </p:nvPr>
        </p:nvSpPr>
        <p:spPr>
          <a:xfrm>
            <a:off x="8106136" y="401057"/>
            <a:ext cx="2912963" cy="2916820"/>
          </a:xfrm>
          <a:prstGeom prst="ellipse">
            <a:avLst/>
          </a:prstGeom>
        </p:spPr>
        <p:txBody>
          <a:bodyPr/>
          <a:lstStyle>
            <a:lvl1pPr marL="0" indent="0">
              <a:buNone/>
              <a:defRPr/>
            </a:lvl1pPr>
          </a:lstStyle>
          <a:p>
            <a:r>
              <a:rPr lang="en-US"/>
              <a:t>Insert Picture Here</a:t>
            </a:r>
          </a:p>
        </p:txBody>
      </p:sp>
      <p:sp>
        <p:nvSpPr>
          <p:cNvPr id="10" name="Picture Placeholder 8">
            <a:extLst>
              <a:ext uri="{FF2B5EF4-FFF2-40B4-BE49-F238E27FC236}">
                <a16:creationId xmlns:a16="http://schemas.microsoft.com/office/drawing/2014/main" id="{ECF03DB5-60B1-FDBD-BC44-C7B073536A48}"/>
              </a:ext>
            </a:extLst>
          </p:cNvPr>
          <p:cNvSpPr>
            <a:spLocks noGrp="1"/>
          </p:cNvSpPr>
          <p:nvPr>
            <p:ph type="pic" sz="quarter" idx="12" hasCustomPrompt="1"/>
          </p:nvPr>
        </p:nvSpPr>
        <p:spPr>
          <a:xfrm>
            <a:off x="10066214" y="4330861"/>
            <a:ext cx="2875962" cy="2916820"/>
          </a:xfrm>
          <a:prstGeom prst="ellipse">
            <a:avLst/>
          </a:prstGeom>
        </p:spPr>
        <p:txBody>
          <a:bodyPr/>
          <a:lstStyle>
            <a:lvl1pPr marL="0" indent="0">
              <a:buNone/>
              <a:defRPr/>
            </a:lvl1pPr>
          </a:lstStyle>
          <a:p>
            <a:r>
              <a:rPr lang="en-US"/>
              <a:t>Insert Picture Here</a:t>
            </a:r>
          </a:p>
        </p:txBody>
      </p:sp>
    </p:spTree>
    <p:extLst>
      <p:ext uri="{BB962C8B-B14F-4D97-AF65-F5344CB8AC3E}">
        <p14:creationId xmlns:p14="http://schemas.microsoft.com/office/powerpoint/2010/main" val="14136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b slide 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771-C89A-421E-AB00-E66B53E249A6}"/>
              </a:ext>
            </a:extLst>
          </p:cNvPr>
          <p:cNvSpPr>
            <a:spLocks noGrp="1"/>
          </p:cNvSpPr>
          <p:nvPr>
            <p:ph type="title"/>
          </p:nvPr>
        </p:nvSpPr>
        <p:spPr>
          <a:xfrm>
            <a:off x="839788" y="457200"/>
            <a:ext cx="6283501"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BE74E4B9-53E2-4EF5-A7ED-696E88517025}"/>
              </a:ext>
            </a:extLst>
          </p:cNvPr>
          <p:cNvSpPr>
            <a:spLocks noGrp="1"/>
          </p:cNvSpPr>
          <p:nvPr>
            <p:ph type="body" sz="half" idx="2"/>
          </p:nvPr>
        </p:nvSpPr>
        <p:spPr>
          <a:xfrm>
            <a:off x="839788" y="2589212"/>
            <a:ext cx="6283501"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7">
            <a:extLst>
              <a:ext uri="{FF2B5EF4-FFF2-40B4-BE49-F238E27FC236}">
                <a16:creationId xmlns:a16="http://schemas.microsoft.com/office/drawing/2014/main" id="{82DA3F63-C0AB-4C20-914A-4E737039753D}"/>
              </a:ext>
            </a:extLst>
          </p:cNvPr>
          <p:cNvSpPr>
            <a:spLocks noGrp="1"/>
          </p:cNvSpPr>
          <p:nvPr>
            <p:ph type="body" sz="quarter" idx="10" hasCustomPrompt="1"/>
          </p:nvPr>
        </p:nvSpPr>
        <p:spPr>
          <a:xfrm>
            <a:off x="839788" y="2162175"/>
            <a:ext cx="6283325" cy="304800"/>
          </a:xfrm>
          <a:prstGeom prst="rect">
            <a:avLst/>
          </a:prstGeom>
        </p:spPr>
        <p:txBody>
          <a:bodyPr anchor="b"/>
          <a:lstStyle>
            <a:lvl1pPr marL="0" indent="0">
              <a:buNone/>
              <a:defRPr sz="2000" b="1">
                <a:solidFill>
                  <a:srgbClr val="E26851"/>
                </a:solidFill>
              </a:defRPr>
            </a:lvl1pPr>
          </a:lstStyle>
          <a:p>
            <a:pPr lvl="0"/>
            <a:r>
              <a:rPr lang="en-US"/>
              <a:t>Subtitle</a:t>
            </a:r>
          </a:p>
        </p:txBody>
      </p:sp>
      <p:sp>
        <p:nvSpPr>
          <p:cNvPr id="6" name="Picture Placeholder 8">
            <a:extLst>
              <a:ext uri="{FF2B5EF4-FFF2-40B4-BE49-F238E27FC236}">
                <a16:creationId xmlns:a16="http://schemas.microsoft.com/office/drawing/2014/main" id="{BBD92F4D-3749-7E15-A9FD-7E7AA1C760A6}"/>
              </a:ext>
            </a:extLst>
          </p:cNvPr>
          <p:cNvSpPr>
            <a:spLocks noGrp="1"/>
          </p:cNvSpPr>
          <p:nvPr>
            <p:ph type="pic" sz="quarter" idx="11" hasCustomPrompt="1"/>
          </p:nvPr>
        </p:nvSpPr>
        <p:spPr>
          <a:xfrm>
            <a:off x="8106136" y="401057"/>
            <a:ext cx="2912963" cy="2916820"/>
          </a:xfrm>
          <a:prstGeom prst="ellipse">
            <a:avLst/>
          </a:prstGeom>
        </p:spPr>
        <p:txBody>
          <a:bodyPr/>
          <a:lstStyle>
            <a:lvl1pPr marL="0" indent="0">
              <a:buNone/>
              <a:defRPr/>
            </a:lvl1pPr>
          </a:lstStyle>
          <a:p>
            <a:r>
              <a:rPr lang="en-US"/>
              <a:t>Insert Picture Here</a:t>
            </a:r>
          </a:p>
        </p:txBody>
      </p:sp>
      <p:sp>
        <p:nvSpPr>
          <p:cNvPr id="7" name="Picture Placeholder 8">
            <a:extLst>
              <a:ext uri="{FF2B5EF4-FFF2-40B4-BE49-F238E27FC236}">
                <a16:creationId xmlns:a16="http://schemas.microsoft.com/office/drawing/2014/main" id="{6E53B70C-9FEF-3D74-2A80-035A9700B9C4}"/>
              </a:ext>
            </a:extLst>
          </p:cNvPr>
          <p:cNvSpPr>
            <a:spLocks noGrp="1"/>
          </p:cNvSpPr>
          <p:nvPr>
            <p:ph type="pic" sz="quarter" idx="12" hasCustomPrompt="1"/>
          </p:nvPr>
        </p:nvSpPr>
        <p:spPr>
          <a:xfrm>
            <a:off x="10066214" y="4330861"/>
            <a:ext cx="2875962" cy="2916820"/>
          </a:xfrm>
          <a:prstGeom prst="ellipse">
            <a:avLst/>
          </a:prstGeom>
        </p:spPr>
        <p:txBody>
          <a:bodyPr/>
          <a:lstStyle>
            <a:lvl1pPr marL="0" indent="0">
              <a:buNone/>
              <a:defRPr/>
            </a:lvl1pPr>
          </a:lstStyle>
          <a:p>
            <a:r>
              <a:rPr lang="en-US"/>
              <a:t>Insert Picture Here</a:t>
            </a:r>
          </a:p>
        </p:txBody>
      </p:sp>
    </p:spTree>
    <p:extLst>
      <p:ext uri="{BB962C8B-B14F-4D97-AF65-F5344CB8AC3E}">
        <p14:creationId xmlns:p14="http://schemas.microsoft.com/office/powerpoint/2010/main" val="81575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2514-1702-42E5-A31A-87D648781BAF}"/>
              </a:ext>
            </a:extLst>
          </p:cNvPr>
          <p:cNvSpPr>
            <a:spLocks noGrp="1"/>
          </p:cNvSpPr>
          <p:nvPr>
            <p:ph type="ctrTitle" hasCustomPrompt="1"/>
          </p:nvPr>
        </p:nvSpPr>
        <p:spPr>
          <a:xfrm>
            <a:off x="3938425" y="1990916"/>
            <a:ext cx="7102107" cy="638175"/>
          </a:xfrm>
          <a:prstGeom prst="rect">
            <a:avLst/>
          </a:prstGeom>
        </p:spPr>
        <p:txBody>
          <a:bodyPr anchor="b">
            <a:normAutofit/>
          </a:bodyPr>
          <a:lstStyle>
            <a:lvl1pPr algn="l">
              <a:defRPr sz="3600" b="0"/>
            </a:lvl1pPr>
          </a:lstStyle>
          <a:p>
            <a:r>
              <a:rPr lang="en-US"/>
              <a:t>Thank You! </a:t>
            </a:r>
          </a:p>
        </p:txBody>
      </p:sp>
      <p:sp>
        <p:nvSpPr>
          <p:cNvPr id="3" name="Subtitle 2">
            <a:extLst>
              <a:ext uri="{FF2B5EF4-FFF2-40B4-BE49-F238E27FC236}">
                <a16:creationId xmlns:a16="http://schemas.microsoft.com/office/drawing/2014/main" id="{FD229BBB-A032-4878-A978-CD654556F39D}"/>
              </a:ext>
            </a:extLst>
          </p:cNvPr>
          <p:cNvSpPr>
            <a:spLocks noGrp="1"/>
          </p:cNvSpPr>
          <p:nvPr>
            <p:ph type="subTitle" idx="1" hasCustomPrompt="1"/>
          </p:nvPr>
        </p:nvSpPr>
        <p:spPr>
          <a:xfrm>
            <a:off x="3938426" y="3555362"/>
            <a:ext cx="7102106" cy="372372"/>
          </a:xfrm>
          <a:prstGeom prst="rect">
            <a:avLst/>
          </a:prstGeom>
        </p:spPr>
        <p:txBody>
          <a:bodyPr>
            <a:normAutofit/>
          </a:bodyPr>
          <a:lstStyle>
            <a:lvl1pPr marL="0" indent="0" algn="l">
              <a:buNone/>
              <a:defRPr sz="1800">
                <a:solidFill>
                  <a:srgbClr val="E268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contact information</a:t>
            </a:r>
          </a:p>
        </p:txBody>
      </p:sp>
      <p:sp>
        <p:nvSpPr>
          <p:cNvPr id="12" name="Oval 11">
            <a:extLst>
              <a:ext uri="{FF2B5EF4-FFF2-40B4-BE49-F238E27FC236}">
                <a16:creationId xmlns:a16="http://schemas.microsoft.com/office/drawing/2014/main" id="{DB18551B-7221-447C-A4D2-E13D178DB20D}"/>
              </a:ext>
            </a:extLst>
          </p:cNvPr>
          <p:cNvSpPr/>
          <p:nvPr userDrawn="1"/>
        </p:nvSpPr>
        <p:spPr>
          <a:xfrm>
            <a:off x="11040534" y="5841810"/>
            <a:ext cx="897118" cy="839286"/>
          </a:xfrm>
          <a:prstGeom prst="ellipse">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 icon&#10;&#10;Description automatically generated">
            <a:extLst>
              <a:ext uri="{FF2B5EF4-FFF2-40B4-BE49-F238E27FC236}">
                <a16:creationId xmlns:a16="http://schemas.microsoft.com/office/drawing/2014/main" id="{6F2F0D6E-33B5-4374-ACC8-39B792F529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225" y="6010275"/>
            <a:ext cx="502920" cy="502920"/>
          </a:xfrm>
          <a:prstGeom prst="rect">
            <a:avLst/>
          </a:prstGeom>
        </p:spPr>
      </p:pic>
      <p:sp>
        <p:nvSpPr>
          <p:cNvPr id="6" name="Content Placeholder 5">
            <a:extLst>
              <a:ext uri="{FF2B5EF4-FFF2-40B4-BE49-F238E27FC236}">
                <a16:creationId xmlns:a16="http://schemas.microsoft.com/office/drawing/2014/main" id="{F8E1B314-091C-4435-8183-3102B09EA980}"/>
              </a:ext>
            </a:extLst>
          </p:cNvPr>
          <p:cNvSpPr>
            <a:spLocks noGrp="1"/>
          </p:cNvSpPr>
          <p:nvPr>
            <p:ph sz="quarter" idx="10" hasCustomPrompt="1"/>
          </p:nvPr>
        </p:nvSpPr>
        <p:spPr>
          <a:xfrm>
            <a:off x="3938425" y="2743390"/>
            <a:ext cx="7102475" cy="373063"/>
          </a:xfrm>
          <a:prstGeom prst="rect">
            <a:avLst/>
          </a:prstGeom>
        </p:spPr>
        <p:txBody>
          <a:bodyPr anchor="b"/>
          <a:lstStyle>
            <a:lvl1pPr marL="0" indent="0">
              <a:buNone/>
              <a:defRPr sz="1800"/>
            </a:lvl1pPr>
          </a:lstStyle>
          <a:p>
            <a:pPr lvl="0"/>
            <a:r>
              <a:rPr lang="en-US"/>
              <a:t>Click to add text</a:t>
            </a:r>
          </a:p>
        </p:txBody>
      </p:sp>
    </p:spTree>
    <p:extLst>
      <p:ext uri="{BB962C8B-B14F-4D97-AF65-F5344CB8AC3E}">
        <p14:creationId xmlns:p14="http://schemas.microsoft.com/office/powerpoint/2010/main" val="41243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2514-1702-42E5-A31A-87D648781BAF}"/>
              </a:ext>
            </a:extLst>
          </p:cNvPr>
          <p:cNvSpPr>
            <a:spLocks noGrp="1"/>
          </p:cNvSpPr>
          <p:nvPr>
            <p:ph type="ctrTitle" hasCustomPrompt="1"/>
          </p:nvPr>
        </p:nvSpPr>
        <p:spPr>
          <a:xfrm>
            <a:off x="3938425" y="2371513"/>
            <a:ext cx="7102107" cy="1363228"/>
          </a:xfrm>
          <a:prstGeom prst="rect">
            <a:avLst/>
          </a:prstGeom>
        </p:spPr>
        <p:txBody>
          <a:bodyPr anchor="b">
            <a:normAutofit/>
          </a:bodyPr>
          <a:lstStyle>
            <a:lvl1pPr algn="l">
              <a:defRPr sz="3600" b="0"/>
            </a:lvl1pPr>
          </a:lstStyle>
          <a:p>
            <a:r>
              <a:rPr lang="en-US"/>
              <a:t>Title </a:t>
            </a:r>
          </a:p>
        </p:txBody>
      </p:sp>
      <p:sp>
        <p:nvSpPr>
          <p:cNvPr id="3" name="Subtitle 2">
            <a:extLst>
              <a:ext uri="{FF2B5EF4-FFF2-40B4-BE49-F238E27FC236}">
                <a16:creationId xmlns:a16="http://schemas.microsoft.com/office/drawing/2014/main" id="{FD229BBB-A032-4878-A978-CD654556F39D}"/>
              </a:ext>
            </a:extLst>
          </p:cNvPr>
          <p:cNvSpPr>
            <a:spLocks noGrp="1"/>
          </p:cNvSpPr>
          <p:nvPr>
            <p:ph type="subTitle" idx="1" hasCustomPrompt="1"/>
          </p:nvPr>
        </p:nvSpPr>
        <p:spPr>
          <a:xfrm>
            <a:off x="3938426" y="4056775"/>
            <a:ext cx="7102106" cy="343775"/>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p>
        </p:txBody>
      </p:sp>
      <p:pic>
        <p:nvPicPr>
          <p:cNvPr id="11" name="Picture 10" descr="A picture containing logo&#10;&#10;Description automatically generated">
            <a:extLst>
              <a:ext uri="{FF2B5EF4-FFF2-40B4-BE49-F238E27FC236}">
                <a16:creationId xmlns:a16="http://schemas.microsoft.com/office/drawing/2014/main" id="{ACAF4B5C-8D94-409D-B460-AE367127B4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8425" y="1602694"/>
            <a:ext cx="1828800" cy="493513"/>
          </a:xfrm>
          <a:prstGeom prst="rect">
            <a:avLst/>
          </a:prstGeom>
        </p:spPr>
      </p:pic>
      <p:sp>
        <p:nvSpPr>
          <p:cNvPr id="12" name="Oval 11">
            <a:extLst>
              <a:ext uri="{FF2B5EF4-FFF2-40B4-BE49-F238E27FC236}">
                <a16:creationId xmlns:a16="http://schemas.microsoft.com/office/drawing/2014/main" id="{DB18551B-7221-447C-A4D2-E13D178DB20D}"/>
              </a:ext>
            </a:extLst>
          </p:cNvPr>
          <p:cNvSpPr/>
          <p:nvPr userDrawn="1"/>
        </p:nvSpPr>
        <p:spPr>
          <a:xfrm>
            <a:off x="11040534" y="5841810"/>
            <a:ext cx="897118" cy="839286"/>
          </a:xfrm>
          <a:prstGeom prst="ellipse">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901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2514-1702-42E5-A31A-87D648781BAF}"/>
              </a:ext>
            </a:extLst>
          </p:cNvPr>
          <p:cNvSpPr>
            <a:spLocks noGrp="1"/>
          </p:cNvSpPr>
          <p:nvPr>
            <p:ph type="ctrTitle" hasCustomPrompt="1"/>
          </p:nvPr>
        </p:nvSpPr>
        <p:spPr>
          <a:xfrm>
            <a:off x="3938426" y="1920082"/>
            <a:ext cx="7102107" cy="1508918"/>
          </a:xfrm>
          <a:prstGeom prst="rect">
            <a:avLst/>
          </a:prstGeom>
        </p:spPr>
        <p:txBody>
          <a:bodyPr anchor="b">
            <a:normAutofit/>
          </a:bodyPr>
          <a:lstStyle>
            <a:lvl1pPr algn="l">
              <a:defRPr sz="3600" b="0"/>
            </a:lvl1pPr>
          </a:lstStyle>
          <a:p>
            <a:r>
              <a:rPr lang="en-US"/>
              <a:t>Title </a:t>
            </a:r>
          </a:p>
        </p:txBody>
      </p:sp>
      <p:sp>
        <p:nvSpPr>
          <p:cNvPr id="3" name="Subtitle 2">
            <a:extLst>
              <a:ext uri="{FF2B5EF4-FFF2-40B4-BE49-F238E27FC236}">
                <a16:creationId xmlns:a16="http://schemas.microsoft.com/office/drawing/2014/main" id="{FD229BBB-A032-4878-A978-CD654556F39D}"/>
              </a:ext>
            </a:extLst>
          </p:cNvPr>
          <p:cNvSpPr>
            <a:spLocks noGrp="1"/>
          </p:cNvSpPr>
          <p:nvPr>
            <p:ph type="subTitle" idx="1" hasCustomPrompt="1"/>
          </p:nvPr>
        </p:nvSpPr>
        <p:spPr>
          <a:xfrm>
            <a:off x="3938426" y="3577349"/>
            <a:ext cx="7102106" cy="37237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2" name="Oval 11">
            <a:extLst>
              <a:ext uri="{FF2B5EF4-FFF2-40B4-BE49-F238E27FC236}">
                <a16:creationId xmlns:a16="http://schemas.microsoft.com/office/drawing/2014/main" id="{DB18551B-7221-447C-A4D2-E13D178DB20D}"/>
              </a:ext>
            </a:extLst>
          </p:cNvPr>
          <p:cNvSpPr/>
          <p:nvPr userDrawn="1"/>
        </p:nvSpPr>
        <p:spPr>
          <a:xfrm>
            <a:off x="11040534" y="5841810"/>
            <a:ext cx="897118" cy="839286"/>
          </a:xfrm>
          <a:prstGeom prst="ellipse">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606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1"/>
            <a:ext cx="12192000" cy="1392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26720" y="-67730"/>
            <a:ext cx="10515600" cy="1325563"/>
          </a:xfrm>
        </p:spPr>
        <p:txBody>
          <a:bodyPr lIns="0" tIns="0" rIns="0" bIns="0"/>
          <a:lstStyle>
            <a:lvl1pPr>
              <a:defRPr>
                <a:solidFill>
                  <a:schemeClr val="bg1"/>
                </a:solidFill>
              </a:defRPr>
            </a:lvl1pPr>
          </a:lstStyle>
          <a:p>
            <a:r>
              <a:rPr lang="en-US"/>
              <a:t>Click to edit Master title style</a:t>
            </a:r>
          </a:p>
        </p:txBody>
      </p:sp>
      <p:sp>
        <p:nvSpPr>
          <p:cNvPr id="8" name="TextBox 7"/>
          <p:cNvSpPr txBox="1"/>
          <p:nvPr userDrawn="1"/>
        </p:nvSpPr>
        <p:spPr>
          <a:xfrm>
            <a:off x="426720" y="6461239"/>
            <a:ext cx="1154162" cy="169277"/>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a:latin typeface="Arial" charset="0"/>
                <a:ea typeface="Arial" charset="0"/>
                <a:cs typeface="Arial" charset="0"/>
              </a:rPr>
              <a:t>TSNE   |   tsne.org</a:t>
            </a:r>
          </a:p>
        </p:txBody>
      </p:sp>
      <p:sp>
        <p:nvSpPr>
          <p:cNvPr id="9" name="TextBox 8"/>
          <p:cNvSpPr txBox="1"/>
          <p:nvPr userDrawn="1"/>
        </p:nvSpPr>
        <p:spPr>
          <a:xfrm>
            <a:off x="9700592" y="6461238"/>
            <a:ext cx="1988056"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806CADD-ABCB-5840-9A99-F7929CB0CE55}" type="slidenum">
              <a:rPr lang="en-US" sz="1400" b="1" smtClean="0">
                <a:latin typeface="Arial" charset="0"/>
                <a:ea typeface="Arial" charset="0"/>
                <a:cs typeface="Arial"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1">
              <a:latin typeface="Arial" charset="0"/>
              <a:ea typeface="Arial" charset="0"/>
              <a:cs typeface="Arial" charset="0"/>
            </a:endParaRPr>
          </a:p>
        </p:txBody>
      </p:sp>
      <p:sp>
        <p:nvSpPr>
          <p:cNvPr id="7" name="Text Placeholder 2"/>
          <p:cNvSpPr>
            <a:spLocks noGrp="1"/>
          </p:cNvSpPr>
          <p:nvPr>
            <p:ph idx="1"/>
          </p:nvPr>
        </p:nvSpPr>
        <p:spPr>
          <a:xfrm>
            <a:off x="426720" y="1491829"/>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824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AF2B9CE6-79D9-4E2C-B3AB-A35D56608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225" y="6010275"/>
            <a:ext cx="502920" cy="502920"/>
          </a:xfrm>
          <a:prstGeom prst="rect">
            <a:avLst/>
          </a:prstGeom>
        </p:spPr>
      </p:pic>
      <p:sp>
        <p:nvSpPr>
          <p:cNvPr id="4" name="Text Placeholder 3">
            <a:extLst>
              <a:ext uri="{FF2B5EF4-FFF2-40B4-BE49-F238E27FC236}">
                <a16:creationId xmlns:a16="http://schemas.microsoft.com/office/drawing/2014/main" id="{718403C3-4007-4405-A605-F01347E9DEDE}"/>
              </a:ext>
            </a:extLst>
          </p:cNvPr>
          <p:cNvSpPr>
            <a:spLocks noGrp="1"/>
          </p:cNvSpPr>
          <p:nvPr>
            <p:ph type="body" sz="quarter" idx="10" hasCustomPrompt="1"/>
          </p:nvPr>
        </p:nvSpPr>
        <p:spPr>
          <a:xfrm>
            <a:off x="890586" y="857250"/>
            <a:ext cx="10410825" cy="1162050"/>
          </a:xfrm>
          <a:prstGeom prst="rect">
            <a:avLst/>
          </a:prstGeom>
        </p:spPr>
        <p:txBody>
          <a:bodyPr anchor="b"/>
          <a:lstStyle>
            <a:lvl1pPr marL="0" indent="0">
              <a:buNone/>
              <a:defRPr sz="3200">
                <a:latin typeface="+mj-lt"/>
              </a:defRPr>
            </a:lvl1pPr>
          </a:lstStyle>
          <a:p>
            <a:pPr lvl="0"/>
            <a:r>
              <a:rPr lang="en-US"/>
              <a:t>Click to add title</a:t>
            </a:r>
          </a:p>
        </p:txBody>
      </p:sp>
      <p:sp>
        <p:nvSpPr>
          <p:cNvPr id="6" name="Text Placeholder 5">
            <a:extLst>
              <a:ext uri="{FF2B5EF4-FFF2-40B4-BE49-F238E27FC236}">
                <a16:creationId xmlns:a16="http://schemas.microsoft.com/office/drawing/2014/main" id="{1B76CD61-5FF6-4044-ABA1-4E6FB19B6A77}"/>
              </a:ext>
            </a:extLst>
          </p:cNvPr>
          <p:cNvSpPr>
            <a:spLocks noGrp="1"/>
          </p:cNvSpPr>
          <p:nvPr>
            <p:ph type="body" sz="quarter" idx="11"/>
          </p:nvPr>
        </p:nvSpPr>
        <p:spPr>
          <a:xfrm>
            <a:off x="890586" y="2133599"/>
            <a:ext cx="10410825" cy="3571875"/>
          </a:xfrm>
          <a:prstGeom prst="rect">
            <a:avLst/>
          </a:prstGeom>
        </p:spPr>
        <p:txBody>
          <a:bodyPr/>
          <a:lstStyle>
            <a:lvl1pPr marL="0" indent="0">
              <a:buSzPct val="66000"/>
              <a:buFont typeface="Arial" panose="020B0604020202020204" pitchFamily="34" charset="0"/>
              <a:buNone/>
              <a:defRPr sz="1800"/>
            </a:lvl1pPr>
            <a:lvl2pPr marL="685800" indent="-228600">
              <a:buSzPct val="66000"/>
              <a:buFont typeface="Arial" panose="020B0604020202020204" pitchFamily="34" charset="0"/>
              <a:buChar char="•"/>
              <a:defRPr/>
            </a:lvl2pPr>
          </a:lstStyle>
          <a:p>
            <a:pPr lvl="0"/>
            <a:endParaRPr lang="en-US"/>
          </a:p>
          <a:p>
            <a:pPr lvl="0"/>
            <a:endParaRPr lang="en-US"/>
          </a:p>
        </p:txBody>
      </p:sp>
    </p:spTree>
    <p:extLst>
      <p:ext uri="{BB962C8B-B14F-4D97-AF65-F5344CB8AC3E}">
        <p14:creationId xmlns:p14="http://schemas.microsoft.com/office/powerpoint/2010/main" val="227833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ithou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8403C3-4007-4405-A605-F01347E9DEDE}"/>
              </a:ext>
            </a:extLst>
          </p:cNvPr>
          <p:cNvSpPr>
            <a:spLocks noGrp="1"/>
          </p:cNvSpPr>
          <p:nvPr>
            <p:ph type="body" sz="quarter" idx="10" hasCustomPrompt="1"/>
          </p:nvPr>
        </p:nvSpPr>
        <p:spPr>
          <a:xfrm>
            <a:off x="890586" y="857250"/>
            <a:ext cx="10410825" cy="1162050"/>
          </a:xfrm>
          <a:prstGeom prst="rect">
            <a:avLst/>
          </a:prstGeom>
        </p:spPr>
        <p:txBody>
          <a:bodyPr anchor="b"/>
          <a:lstStyle>
            <a:lvl1pPr marL="0" indent="0">
              <a:buNone/>
              <a:defRPr sz="3200">
                <a:latin typeface="+mj-lt"/>
              </a:defRPr>
            </a:lvl1pPr>
          </a:lstStyle>
          <a:p>
            <a:pPr lvl="0"/>
            <a:r>
              <a:rPr lang="en-US"/>
              <a:t>Click to add title</a:t>
            </a:r>
          </a:p>
        </p:txBody>
      </p:sp>
      <p:sp>
        <p:nvSpPr>
          <p:cNvPr id="6" name="Text Placeholder 5">
            <a:extLst>
              <a:ext uri="{FF2B5EF4-FFF2-40B4-BE49-F238E27FC236}">
                <a16:creationId xmlns:a16="http://schemas.microsoft.com/office/drawing/2014/main" id="{1B76CD61-5FF6-4044-ABA1-4E6FB19B6A77}"/>
              </a:ext>
            </a:extLst>
          </p:cNvPr>
          <p:cNvSpPr>
            <a:spLocks noGrp="1"/>
          </p:cNvSpPr>
          <p:nvPr>
            <p:ph type="body" sz="quarter" idx="11" hasCustomPrompt="1"/>
          </p:nvPr>
        </p:nvSpPr>
        <p:spPr>
          <a:xfrm>
            <a:off x="890586" y="2133599"/>
            <a:ext cx="10410825" cy="3571875"/>
          </a:xfrm>
          <a:prstGeom prst="rect">
            <a:avLst/>
          </a:prstGeom>
        </p:spPr>
        <p:txBody>
          <a:bodyPr/>
          <a:lstStyle>
            <a:lvl1pPr marL="0" indent="0">
              <a:buNone/>
              <a:defRPr sz="1800"/>
            </a:lvl1pPr>
          </a:lstStyle>
          <a:p>
            <a:pPr lvl="0"/>
            <a:r>
              <a:rPr lang="en-US"/>
              <a:t>Click to add body text</a:t>
            </a:r>
          </a:p>
        </p:txBody>
      </p:sp>
    </p:spTree>
    <p:extLst>
      <p:ext uri="{BB962C8B-B14F-4D97-AF65-F5344CB8AC3E}">
        <p14:creationId xmlns:p14="http://schemas.microsoft.com/office/powerpoint/2010/main" val="136359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 icon&#10;&#10;Description automatically generated">
            <a:extLst>
              <a:ext uri="{FF2B5EF4-FFF2-40B4-BE49-F238E27FC236}">
                <a16:creationId xmlns:a16="http://schemas.microsoft.com/office/drawing/2014/main" id="{CDA61573-21DB-450C-AAA6-B1C7E9AD6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8550" y="333375"/>
            <a:ext cx="502920" cy="502920"/>
          </a:xfrm>
          <a:prstGeom prst="rect">
            <a:avLst/>
          </a:prstGeom>
        </p:spPr>
      </p:pic>
      <p:sp>
        <p:nvSpPr>
          <p:cNvPr id="4" name="Text Placeholder 3">
            <a:extLst>
              <a:ext uri="{FF2B5EF4-FFF2-40B4-BE49-F238E27FC236}">
                <a16:creationId xmlns:a16="http://schemas.microsoft.com/office/drawing/2014/main" id="{1D1E51F7-B9FD-4A8C-9B64-C3578768797B}"/>
              </a:ext>
            </a:extLst>
          </p:cNvPr>
          <p:cNvSpPr>
            <a:spLocks noGrp="1"/>
          </p:cNvSpPr>
          <p:nvPr>
            <p:ph type="body" sz="quarter" idx="10" hasCustomPrompt="1"/>
          </p:nvPr>
        </p:nvSpPr>
        <p:spPr>
          <a:xfrm>
            <a:off x="933450" y="960120"/>
            <a:ext cx="10217943" cy="914400"/>
          </a:xfrm>
          <a:prstGeom prst="rect">
            <a:avLst/>
          </a:prstGeom>
        </p:spPr>
        <p:txBody>
          <a:bodyPr anchor="b"/>
          <a:lstStyle>
            <a:lvl1pPr marL="0" indent="0">
              <a:buNone/>
              <a:defRPr sz="3200">
                <a:latin typeface="+mj-lt"/>
              </a:defRPr>
            </a:lvl1pPr>
          </a:lstStyle>
          <a:p>
            <a:pPr lvl="0"/>
            <a:r>
              <a:rPr lang="en-US"/>
              <a:t>Click to add title</a:t>
            </a:r>
          </a:p>
        </p:txBody>
      </p:sp>
      <p:sp>
        <p:nvSpPr>
          <p:cNvPr id="6" name="Text Placeholder 5">
            <a:extLst>
              <a:ext uri="{FF2B5EF4-FFF2-40B4-BE49-F238E27FC236}">
                <a16:creationId xmlns:a16="http://schemas.microsoft.com/office/drawing/2014/main" id="{92360DA5-8F30-4C64-8D33-09BC5CCC0492}"/>
              </a:ext>
            </a:extLst>
          </p:cNvPr>
          <p:cNvSpPr>
            <a:spLocks noGrp="1"/>
          </p:cNvSpPr>
          <p:nvPr>
            <p:ph type="body" sz="quarter" idx="11" hasCustomPrompt="1"/>
          </p:nvPr>
        </p:nvSpPr>
        <p:spPr>
          <a:xfrm>
            <a:off x="933449" y="2019300"/>
            <a:ext cx="10217943" cy="3676650"/>
          </a:xfrm>
          <a:prstGeom prst="rect">
            <a:avLst/>
          </a:prstGeom>
        </p:spPr>
        <p:txBody>
          <a:bodyPr/>
          <a:lstStyle>
            <a:lvl1pPr marL="0" indent="0">
              <a:buNone/>
              <a:defRPr sz="1800"/>
            </a:lvl1pPr>
          </a:lstStyle>
          <a:p>
            <a:pPr lvl="0"/>
            <a:r>
              <a:rPr lang="en-US"/>
              <a:t>Click to add body text</a:t>
            </a:r>
          </a:p>
        </p:txBody>
      </p:sp>
    </p:spTree>
    <p:extLst>
      <p:ext uri="{BB962C8B-B14F-4D97-AF65-F5344CB8AC3E}">
        <p14:creationId xmlns:p14="http://schemas.microsoft.com/office/powerpoint/2010/main" val="13496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without 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1E51F7-B9FD-4A8C-9B64-C3578768797B}"/>
              </a:ext>
            </a:extLst>
          </p:cNvPr>
          <p:cNvSpPr>
            <a:spLocks noGrp="1"/>
          </p:cNvSpPr>
          <p:nvPr>
            <p:ph type="body" sz="quarter" idx="10" hasCustomPrompt="1"/>
          </p:nvPr>
        </p:nvSpPr>
        <p:spPr>
          <a:xfrm>
            <a:off x="933450" y="960120"/>
            <a:ext cx="10217943" cy="914400"/>
          </a:xfrm>
          <a:prstGeom prst="rect">
            <a:avLst/>
          </a:prstGeom>
        </p:spPr>
        <p:txBody>
          <a:bodyPr anchor="b"/>
          <a:lstStyle>
            <a:lvl1pPr marL="0" indent="0">
              <a:buNone/>
              <a:defRPr sz="3200">
                <a:latin typeface="+mj-lt"/>
              </a:defRPr>
            </a:lvl1pPr>
          </a:lstStyle>
          <a:p>
            <a:pPr lvl="0"/>
            <a:r>
              <a:rPr lang="en-US"/>
              <a:t>Click to add title</a:t>
            </a:r>
          </a:p>
        </p:txBody>
      </p:sp>
      <p:sp>
        <p:nvSpPr>
          <p:cNvPr id="6" name="Text Placeholder 5">
            <a:extLst>
              <a:ext uri="{FF2B5EF4-FFF2-40B4-BE49-F238E27FC236}">
                <a16:creationId xmlns:a16="http://schemas.microsoft.com/office/drawing/2014/main" id="{92360DA5-8F30-4C64-8D33-09BC5CCC0492}"/>
              </a:ext>
            </a:extLst>
          </p:cNvPr>
          <p:cNvSpPr>
            <a:spLocks noGrp="1"/>
          </p:cNvSpPr>
          <p:nvPr>
            <p:ph type="body" sz="quarter" idx="11" hasCustomPrompt="1"/>
          </p:nvPr>
        </p:nvSpPr>
        <p:spPr>
          <a:xfrm>
            <a:off x="933449" y="2019300"/>
            <a:ext cx="10217943" cy="3676650"/>
          </a:xfrm>
          <a:prstGeom prst="rect">
            <a:avLst/>
          </a:prstGeom>
        </p:spPr>
        <p:txBody>
          <a:bodyPr/>
          <a:lstStyle>
            <a:lvl1pPr marL="0" indent="0">
              <a:buNone/>
              <a:defRPr sz="1800"/>
            </a:lvl1pPr>
          </a:lstStyle>
          <a:p>
            <a:pPr lvl="0"/>
            <a:r>
              <a:rPr lang="en-US"/>
              <a:t>Click to add body text</a:t>
            </a:r>
          </a:p>
        </p:txBody>
      </p:sp>
    </p:spTree>
    <p:extLst>
      <p:ext uri="{BB962C8B-B14F-4D97-AF65-F5344CB8AC3E}">
        <p14:creationId xmlns:p14="http://schemas.microsoft.com/office/powerpoint/2010/main" val="2857590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09045"/>
      </p:ext>
    </p:extLst>
  </p:cSld>
  <p:clrMap bg1="lt1" tx1="dk1" bg2="lt2" tx2="dk2" accent1="accent1" accent2="accent2" accent3="accent3" accent4="accent4" accent5="accent5" accent6="accent6" hlink="hlink" folHlink="folHlink"/>
  <p:sldLayoutIdLst>
    <p:sldLayoutId id="2147483757" r:id="rId1"/>
    <p:sldLayoutId id="2147483765" r:id="rId2"/>
    <p:sldLayoutId id="2147483756" r:id="rId3"/>
    <p:sldLayoutId id="2147483764" r:id="rId4"/>
    <p:sldLayoutId id="2147483772" r:id="rId5"/>
  </p:sldLayoutIdLst>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020540"/>
      </p:ext>
    </p:extLst>
  </p:cSld>
  <p:clrMap bg1="lt1" tx1="dk1" bg2="lt2" tx2="dk2" accent1="accent1" accent2="accent2" accent3="accent3" accent4="accent4" accent5="accent5" accent6="accent6" hlink="hlink" folHlink="folHlink"/>
  <p:sldLayoutIdLst>
    <p:sldLayoutId id="2147483760" r:id="rId1"/>
    <p:sldLayoutId id="2147483769" r:id="rId2"/>
    <p:sldLayoutId id="2147483761" r:id="rId3"/>
    <p:sldLayoutId id="2147483770" r:id="rId4"/>
    <p:sldLayoutId id="2147483762" r:id="rId5"/>
    <p:sldLayoutId id="2147483763" r:id="rId6"/>
    <p:sldLayoutId id="2147483773" r:id="rId7"/>
    <p:sldLayoutId id="2147483774" r:id="rId8"/>
    <p:sldLayoutId id="2147483775" r:id="rId9"/>
  </p:sldLayoutIdLst>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2301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17" r:id="rId3"/>
    <p:sldLayoutId id="2147483720" r:id="rId4"/>
    <p:sldLayoutId id="2147483721" r:id="rId5"/>
    <p:sldLayoutId id="2147483722" r:id="rId6"/>
    <p:sldLayoutId id="214748372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870511"/>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fconline.foundationcenter.org/" TargetMode="External"/><Relationship Id="rId7" Type="http://schemas.openxmlformats.org/officeDocument/2006/relationships/hyperlink" Target="https://www.guidestar.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grantwatch.com/" TargetMode="External"/><Relationship Id="rId5" Type="http://schemas.openxmlformats.org/officeDocument/2006/relationships/hyperlink" Target="https://grantstation.com/" TargetMode="External"/><Relationship Id="rId4" Type="http://schemas.openxmlformats.org/officeDocument/2006/relationships/hyperlink" Target="https://www.instrument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andid.org/research-and-verify-nonprofits/990-finder/demystifying-the-990-p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apps.irs.gov/app/eo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rielamfrom.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arlottemartin.or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ashingtonstatereportcard.ospi.k12.wa.u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s://usafacts.org/" TargetMode="External"/><Relationship Id="rId4" Type="http://schemas.openxmlformats.org/officeDocument/2006/relationships/hyperlink" Target="https://www.aecf.org/work/kids-coun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hyperlink" Target="https://app.asana.com/" TargetMode="External"/><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hyperlink" Target="monday.com" TargetMode="External"/><Relationship Id="rId4" Type="http://schemas.openxmlformats.org/officeDocument/2006/relationships/hyperlink" Target="https://www.airtable.com/?&amp;utm_source=bing&amp;utm_medium=cpc&amp;utm_extra5=kwd-79027815060732:loc-190&amp;utm_extra2=392687868&amp;utm_extra10=1264439029609892&amp;creative=&amp;device=c&amp;cx=us&amp;targetid=kwd-79027815060732:loc-190&amp;campaignid=392687868&amp;adgroupid=1264439029609892&amp;utm_campaign=brand_creator&amp;utm_content=bofu_freetrial&amp;msclkid=1a04e149199e11f2a4af83f5d5b4f496&amp;gclid=1a04e149199e11f2a4af83f5d5b4f496&amp;gclsrc=3p.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givingusa.org/giving-usa-limited-data-tableau-visualiz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688A-4D12-4082-A4D9-E843F2D87A7F}"/>
              </a:ext>
            </a:extLst>
          </p:cNvPr>
          <p:cNvSpPr>
            <a:spLocks noGrp="1"/>
          </p:cNvSpPr>
          <p:nvPr>
            <p:ph type="ctrTitle"/>
          </p:nvPr>
        </p:nvSpPr>
        <p:spPr/>
        <p:txBody>
          <a:bodyPr/>
          <a:lstStyle/>
          <a:p>
            <a:r>
              <a:rPr lang="en-US"/>
              <a:t>Navigating Grant Opportunities for </a:t>
            </a:r>
            <a:br>
              <a:rPr lang="en-US"/>
            </a:br>
            <a:r>
              <a:rPr lang="en-US"/>
              <a:t>Youth Programs</a:t>
            </a:r>
          </a:p>
        </p:txBody>
      </p:sp>
      <p:sp>
        <p:nvSpPr>
          <p:cNvPr id="3" name="Subtitle 2">
            <a:extLst>
              <a:ext uri="{FF2B5EF4-FFF2-40B4-BE49-F238E27FC236}">
                <a16:creationId xmlns:a16="http://schemas.microsoft.com/office/drawing/2014/main" id="{8C37B133-6B73-4DC9-B8C2-D432B3DCCC7F}"/>
              </a:ext>
            </a:extLst>
          </p:cNvPr>
          <p:cNvSpPr>
            <a:spLocks noGrp="1"/>
          </p:cNvSpPr>
          <p:nvPr>
            <p:ph type="subTitle" idx="1"/>
          </p:nvPr>
        </p:nvSpPr>
        <p:spPr/>
        <p:txBody>
          <a:bodyPr/>
          <a:lstStyle/>
          <a:p>
            <a:r>
              <a:rPr lang="en-US"/>
              <a:t>Danielle Baer, she/her</a:t>
            </a:r>
          </a:p>
          <a:p>
            <a:r>
              <a:rPr lang="en-US"/>
              <a:t>March 2023</a:t>
            </a:r>
          </a:p>
        </p:txBody>
      </p:sp>
    </p:spTree>
    <p:extLst>
      <p:ext uri="{BB962C8B-B14F-4D97-AF65-F5344CB8AC3E}">
        <p14:creationId xmlns:p14="http://schemas.microsoft.com/office/powerpoint/2010/main" val="345963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341604"/>
            <a:ext cx="10217943" cy="914400"/>
          </a:xfrm>
        </p:spPr>
        <p:txBody>
          <a:bodyPr/>
          <a:lstStyle/>
          <a:p>
            <a:r>
              <a:rPr lang="en-US"/>
              <a:t>Why is prospect or grant research important?</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8" y="1477642"/>
            <a:ext cx="10217943" cy="4479813"/>
          </a:xfrm>
        </p:spPr>
        <p:txBody>
          <a:bodyPr/>
          <a:lstStyle/>
          <a:p>
            <a:pPr marL="342900" indent="-342900">
              <a:buFont typeface="Arial" panose="020B0604020202020204" pitchFamily="34" charset="0"/>
              <a:buChar char="•"/>
            </a:pPr>
            <a:r>
              <a:rPr lang="en-US" sz="2200"/>
              <a:t>To </a:t>
            </a:r>
            <a:r>
              <a:rPr lang="en-US" sz="2200" b="1"/>
              <a:t>build a pipeline </a:t>
            </a:r>
            <a:r>
              <a:rPr lang="en-US" sz="2200"/>
              <a:t>of potential funders to support your program or organization. This allows for more planning versus always responding to grant opportunities as they emerge.</a:t>
            </a:r>
          </a:p>
          <a:p>
            <a:pPr marL="342900" indent="-342900">
              <a:buFont typeface="Arial" panose="020B0604020202020204" pitchFamily="34" charset="0"/>
              <a:buChar char="•"/>
            </a:pPr>
            <a:r>
              <a:rPr lang="en-US" sz="2200"/>
              <a:t>Generally, </a:t>
            </a:r>
            <a:r>
              <a:rPr lang="en-US" sz="2200" b="1"/>
              <a:t>about</a:t>
            </a:r>
            <a:r>
              <a:rPr lang="en-US" sz="2200"/>
              <a:t> </a:t>
            </a:r>
            <a:r>
              <a:rPr lang="en-US" sz="2200" b="1"/>
              <a:t>one-third of applications are successful</a:t>
            </a:r>
            <a:r>
              <a:rPr lang="en-US" sz="2200"/>
              <a:t>. If your fundraising goal for grants is $100,000, you will want to plan to submit requests for at least $300,000. </a:t>
            </a:r>
          </a:p>
          <a:p>
            <a:pPr marL="342900" indent="-342900">
              <a:buFont typeface="Arial" panose="020B0604020202020204" pitchFamily="34" charset="0"/>
              <a:buChar char="•"/>
            </a:pPr>
            <a:r>
              <a:rPr lang="en-US" sz="2200"/>
              <a:t>To develop a </a:t>
            </a:r>
            <a:r>
              <a:rPr lang="en-US" sz="2200" b="1"/>
              <a:t>strategy around how to build relationships with funders</a:t>
            </a:r>
            <a:r>
              <a:rPr lang="en-US" sz="2200"/>
              <a:t>. Many foundations have staff or trustees that are willing to talk with you, and these conversations may lead to funding opportunities. </a:t>
            </a:r>
          </a:p>
          <a:p>
            <a:pPr marL="342900" indent="-342900">
              <a:buFont typeface="Arial" panose="020B0604020202020204" pitchFamily="34" charset="0"/>
              <a:buChar char="•"/>
            </a:pPr>
            <a:r>
              <a:rPr lang="en-US" sz="2200"/>
              <a:t>To </a:t>
            </a:r>
            <a:r>
              <a:rPr lang="en-US" sz="2200" b="1"/>
              <a:t>build your staff capacity to manage and plan for grants</a:t>
            </a:r>
            <a:r>
              <a:rPr lang="en-US" sz="2200"/>
              <a:t>. Instead of always responding as opportunities emerge, you can balance both the need to be ready for grant opportunities that come up and create a plan for those prospects that are a good fit with your work. </a:t>
            </a:r>
          </a:p>
          <a:p>
            <a:pPr marL="342900" indent="-342900">
              <a:buFont typeface="Arial" panose="020B0604020202020204" pitchFamily="34" charset="0"/>
              <a:buChar char="•"/>
            </a:pPr>
            <a:endParaRPr lang="en-US" sz="2200"/>
          </a:p>
          <a:p>
            <a:endParaRPr lang="en-US" sz="2200"/>
          </a:p>
        </p:txBody>
      </p:sp>
    </p:spTree>
    <p:extLst>
      <p:ext uri="{BB962C8B-B14F-4D97-AF65-F5344CB8AC3E}">
        <p14:creationId xmlns:p14="http://schemas.microsoft.com/office/powerpoint/2010/main" val="261398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601580"/>
            <a:ext cx="10217943" cy="914400"/>
          </a:xfrm>
        </p:spPr>
        <p:txBody>
          <a:bodyPr/>
          <a:lstStyle/>
          <a:p>
            <a:r>
              <a:rPr lang="en-US"/>
              <a:t>Strategies to find prospects/grant opportunities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746583"/>
            <a:ext cx="10217943" cy="4237121"/>
          </a:xfrm>
        </p:spPr>
        <p:txBody>
          <a:bodyPr/>
          <a:lstStyle/>
          <a:p>
            <a:pPr marL="342900" indent="-342900">
              <a:buFont typeface="Arial" panose="020B0604020202020204" pitchFamily="34" charset="0"/>
              <a:buChar char="•"/>
            </a:pPr>
            <a:r>
              <a:rPr lang="en-US" sz="2000"/>
              <a:t>Paid subscription funder databases: Several options are available at different prices.</a:t>
            </a:r>
          </a:p>
          <a:p>
            <a:pPr marL="1028700" lvl="1" indent="-342900"/>
            <a:r>
              <a:rPr lang="en-US" sz="2000" b="1">
                <a:solidFill>
                  <a:srgbClr val="4D848B"/>
                </a:solidFill>
                <a:hlinkClick r:id="rId3"/>
              </a:rPr>
              <a:t>Foundation Directory </a:t>
            </a:r>
            <a:r>
              <a:rPr lang="en-US" sz="2000"/>
              <a:t>or </a:t>
            </a:r>
            <a:r>
              <a:rPr lang="en-US" sz="2000" b="1">
                <a:solidFill>
                  <a:srgbClr val="4D848B"/>
                </a:solidFill>
                <a:hlinkClick r:id="rId4"/>
              </a:rPr>
              <a:t>Instrumentl</a:t>
            </a:r>
            <a:r>
              <a:rPr lang="en-US" sz="2000">
                <a:hlinkClick r:id="rId4"/>
              </a:rPr>
              <a:t> </a:t>
            </a:r>
            <a:r>
              <a:rPr lang="en-US" sz="2000"/>
              <a:t>– very comprehensive and the most expensive options.</a:t>
            </a:r>
          </a:p>
          <a:p>
            <a:pPr marL="1028700" lvl="1" indent="-342900"/>
            <a:r>
              <a:rPr lang="en-US" sz="2000" b="1">
                <a:solidFill>
                  <a:srgbClr val="4D848B"/>
                </a:solidFill>
                <a:hlinkClick r:id="rId5"/>
              </a:rPr>
              <a:t>GrantStation</a:t>
            </a:r>
            <a:r>
              <a:rPr lang="en-US" sz="2000"/>
              <a:t> and </a:t>
            </a:r>
            <a:r>
              <a:rPr lang="en-US" sz="2000" b="1">
                <a:solidFill>
                  <a:srgbClr val="4D848B"/>
                </a:solidFill>
                <a:hlinkClick r:id="rId6"/>
              </a:rPr>
              <a:t>GrantWatch</a:t>
            </a:r>
            <a:r>
              <a:rPr lang="en-US" sz="2000"/>
              <a:t> – less expensive and still provide a good selection of prospects.</a:t>
            </a:r>
          </a:p>
          <a:p>
            <a:pPr marL="342900" indent="-342900">
              <a:buFont typeface="Arial" panose="020B0604020202020204" pitchFamily="34" charset="0"/>
              <a:buChar char="•"/>
            </a:pPr>
            <a:r>
              <a:rPr lang="en-US" sz="2000"/>
              <a:t>Some free prospect research resources:</a:t>
            </a:r>
          </a:p>
          <a:p>
            <a:pPr marL="1028700" lvl="1" indent="-342900"/>
            <a:r>
              <a:rPr lang="en-US" sz="2000" b="1">
                <a:solidFill>
                  <a:srgbClr val="4D848B"/>
                </a:solidFill>
                <a:hlinkClick r:id="rId7"/>
              </a:rPr>
              <a:t>GuideStar</a:t>
            </a:r>
            <a:r>
              <a:rPr lang="en-US" sz="2000"/>
              <a:t>, part of Candid which also houses the Foundation Directory. A free registration allows up to a certain number of searches per month. Most useful for viewing a foundation or other organization’s 990 forms.</a:t>
            </a:r>
          </a:p>
          <a:p>
            <a:pPr marL="1028700" lvl="1" indent="-342900"/>
            <a:r>
              <a:rPr lang="en-US" sz="2000"/>
              <a:t>Review funding support for similar organizations through annual reports, or sometimes may be listed on an organization’s website.  </a:t>
            </a:r>
          </a:p>
          <a:p>
            <a:pPr marL="1028700" lvl="1" indent="-342900"/>
            <a:r>
              <a:rPr lang="en-US" sz="2000"/>
              <a:t>Sign up for email notices from government agencies at local, state, and even federal levels, or from other groups that share information about funding opportunities, e.g. Youth Development Executives of King County. </a:t>
            </a:r>
          </a:p>
          <a:p>
            <a:endParaRPr lang="en-US" sz="2000"/>
          </a:p>
        </p:txBody>
      </p:sp>
    </p:spTree>
    <p:extLst>
      <p:ext uri="{BB962C8B-B14F-4D97-AF65-F5344CB8AC3E}">
        <p14:creationId xmlns:p14="http://schemas.microsoft.com/office/powerpoint/2010/main" val="381952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3AD48-2C60-01DA-14EF-F6CBF9B1C58B}"/>
              </a:ext>
            </a:extLst>
          </p:cNvPr>
          <p:cNvSpPr>
            <a:spLocks noGrp="1"/>
          </p:cNvSpPr>
          <p:nvPr>
            <p:ph type="body" sz="quarter" idx="10"/>
          </p:nvPr>
        </p:nvSpPr>
        <p:spPr/>
        <p:txBody>
          <a:bodyPr/>
          <a:lstStyle/>
          <a:p>
            <a:r>
              <a:rPr lang="en-US"/>
              <a:t>What are other ways you have learned about new grant opportunities?</a:t>
            </a:r>
          </a:p>
        </p:txBody>
      </p:sp>
      <p:sp>
        <p:nvSpPr>
          <p:cNvPr id="3" name="Text Placeholder 2">
            <a:extLst>
              <a:ext uri="{FF2B5EF4-FFF2-40B4-BE49-F238E27FC236}">
                <a16:creationId xmlns:a16="http://schemas.microsoft.com/office/drawing/2014/main" id="{25987368-117D-F7D7-C7E6-AF4A3D4713D1}"/>
              </a:ext>
            </a:extLst>
          </p:cNvPr>
          <p:cNvSpPr>
            <a:spLocks noGrp="1"/>
          </p:cNvSpPr>
          <p:nvPr>
            <p:ph type="body" sz="quarter" idx="11"/>
          </p:nvPr>
        </p:nvSpPr>
        <p:spPr>
          <a:xfrm>
            <a:off x="987028" y="2394188"/>
            <a:ext cx="10217943" cy="3676650"/>
          </a:xfrm>
        </p:spPr>
        <p:txBody>
          <a:bodyPr/>
          <a:lstStyle/>
          <a:p>
            <a:pPr marL="285750" indent="-285750">
              <a:buFont typeface="Arial" panose="020B0604020202020204" pitchFamily="34" charset="0"/>
              <a:buChar char="•"/>
            </a:pPr>
            <a:r>
              <a:rPr lang="en-US" sz="2400"/>
              <a:t>Any helpful </a:t>
            </a:r>
            <a:r>
              <a:rPr lang="en-US" sz="2400" err="1"/>
              <a:t>listserves</a:t>
            </a:r>
            <a:r>
              <a:rPr lang="en-US" sz="2400"/>
              <a:t> you’re on that share information about funding opportunities?</a:t>
            </a:r>
          </a:p>
          <a:p>
            <a:pPr marL="285750" indent="-285750">
              <a:buFont typeface="Arial" panose="020B0604020202020204" pitchFamily="34" charset="0"/>
              <a:buChar char="•"/>
            </a:pPr>
            <a:r>
              <a:rPr lang="en-US" sz="2400"/>
              <a:t>Are you part of a regional group that provides updates on open or upcoming grants?</a:t>
            </a:r>
          </a:p>
          <a:p>
            <a:pPr marL="285750" indent="-285750">
              <a:buFont typeface="Arial" panose="020B0604020202020204" pitchFamily="34" charset="0"/>
              <a:buChar char="•"/>
            </a:pPr>
            <a:r>
              <a:rPr lang="en-US" sz="2400"/>
              <a:t>Any other strategies that have worked for you to find funding?</a:t>
            </a:r>
          </a:p>
          <a:p>
            <a:pPr marL="285750" indent="-285750">
              <a:buFont typeface="Arial" panose="020B0604020202020204" pitchFamily="34" charset="0"/>
              <a:buChar char="•"/>
            </a:pPr>
            <a:endParaRPr lang="en-US" sz="2400"/>
          </a:p>
          <a:p>
            <a:r>
              <a:rPr lang="en-US" sz="2400" b="1" u="sng"/>
              <a:t>Please share in the chat any resources or successful tips you have!</a:t>
            </a: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71724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601580"/>
            <a:ext cx="10217943" cy="914400"/>
          </a:xfrm>
        </p:spPr>
        <p:txBody>
          <a:bodyPr/>
          <a:lstStyle/>
          <a:p>
            <a:r>
              <a:rPr lang="en-US"/>
              <a:t>How to review a 990 and what to look for</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746583"/>
            <a:ext cx="10344151" cy="4237121"/>
          </a:xfrm>
        </p:spPr>
        <p:txBody>
          <a:bodyPr/>
          <a:lstStyle/>
          <a:p>
            <a:r>
              <a:rPr lang="en-US" sz="2000"/>
              <a:t>**Candid has many great resources on grant writing in addition to the foundation research tools. </a:t>
            </a:r>
          </a:p>
          <a:p>
            <a:endParaRPr lang="en-US" sz="2000"/>
          </a:p>
          <a:p>
            <a:pPr marL="342900" indent="-342900">
              <a:buFont typeface="Arial" panose="020B0604020202020204" pitchFamily="34" charset="0"/>
              <a:buChar char="•"/>
            </a:pPr>
            <a:r>
              <a:rPr lang="en-US" sz="2000"/>
              <a:t>Recommend reading this resource on Candid’s website “</a:t>
            </a:r>
            <a:r>
              <a:rPr lang="en-US" sz="2000">
                <a:hlinkClick r:id="rId3"/>
              </a:rPr>
              <a:t>Demystifying the 990-PF</a:t>
            </a:r>
            <a:r>
              <a:rPr lang="en-US" sz="2000"/>
              <a:t>”.</a:t>
            </a:r>
          </a:p>
          <a:p>
            <a:pPr marL="342900" indent="-342900">
              <a:buFont typeface="Arial" panose="020B0604020202020204" pitchFamily="34" charset="0"/>
              <a:buChar char="•"/>
            </a:pPr>
            <a:r>
              <a:rPr lang="en-US" sz="2000"/>
              <a:t>You can also find 990s using the </a:t>
            </a:r>
            <a:r>
              <a:rPr lang="en-US" sz="2000">
                <a:hlinkClick r:id="rId4"/>
              </a:rPr>
              <a:t>IRS’ Tax Exempt Organization Search Tool</a:t>
            </a:r>
            <a:r>
              <a:rPr lang="en-US" sz="2000"/>
              <a:t>. </a:t>
            </a:r>
          </a:p>
          <a:p>
            <a:pPr marL="342900" indent="-342900">
              <a:buFont typeface="Arial" panose="020B0604020202020204" pitchFamily="34" charset="0"/>
              <a:buChar char="•"/>
            </a:pPr>
            <a:r>
              <a:rPr lang="en-US" sz="2000"/>
              <a:t>Key information to look for in the 990 form:</a:t>
            </a:r>
          </a:p>
          <a:p>
            <a:pPr marL="1028700" lvl="1" indent="-342900"/>
            <a:r>
              <a:rPr lang="en-US" sz="2000"/>
              <a:t>Name and contact info for foundation/organization.</a:t>
            </a:r>
          </a:p>
          <a:p>
            <a:pPr marL="1028700" lvl="1" indent="-342900"/>
            <a:r>
              <a:rPr lang="en-US" sz="2000"/>
              <a:t>Amount of contributions paid by the foundation during the year.</a:t>
            </a:r>
          </a:p>
          <a:p>
            <a:pPr marL="1028700" lvl="1" indent="-342900"/>
            <a:r>
              <a:rPr lang="en-US" sz="2000"/>
              <a:t>Information about the procedure for submitting applications which is especially helpful for foundations that do not have a website or do not clearly outline their application process.</a:t>
            </a:r>
          </a:p>
          <a:p>
            <a:pPr marL="1028700" lvl="1" indent="-342900"/>
            <a:r>
              <a:rPr lang="en-US" sz="2000"/>
              <a:t>A list of grants made with amounts. This helps to see what types of organizations are being funded and the range of the amount granted. </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85546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DE3E-0235-4861-BCE5-ECDD7A4EAB98}"/>
              </a:ext>
            </a:extLst>
          </p:cNvPr>
          <p:cNvSpPr>
            <a:spLocks noGrp="1"/>
          </p:cNvSpPr>
          <p:nvPr>
            <p:ph type="title"/>
          </p:nvPr>
        </p:nvSpPr>
        <p:spPr>
          <a:xfrm>
            <a:off x="839788" y="457200"/>
            <a:ext cx="6283501" cy="928255"/>
          </a:xfrm>
        </p:spPr>
        <p:txBody>
          <a:bodyPr/>
          <a:lstStyle/>
          <a:p>
            <a:r>
              <a:rPr lang="en-US"/>
              <a:t>Determining eligibility</a:t>
            </a:r>
          </a:p>
        </p:txBody>
      </p:sp>
      <p:sp>
        <p:nvSpPr>
          <p:cNvPr id="3" name="Text Placeholder 2">
            <a:extLst>
              <a:ext uri="{FF2B5EF4-FFF2-40B4-BE49-F238E27FC236}">
                <a16:creationId xmlns:a16="http://schemas.microsoft.com/office/drawing/2014/main" id="{E80888E1-5C10-41A3-A537-CE7CD445EBBF}"/>
              </a:ext>
            </a:extLst>
          </p:cNvPr>
          <p:cNvSpPr>
            <a:spLocks noGrp="1"/>
          </p:cNvSpPr>
          <p:nvPr>
            <p:ph type="body" sz="half" idx="2"/>
          </p:nvPr>
        </p:nvSpPr>
        <p:spPr>
          <a:xfrm>
            <a:off x="839786" y="2268002"/>
            <a:ext cx="7431377" cy="4132797"/>
          </a:xfrm>
        </p:spPr>
        <p:txBody>
          <a:bodyPr/>
          <a:lstStyle/>
          <a:p>
            <a:pPr marL="0" indent="0">
              <a:spcBef>
                <a:spcPts val="0"/>
              </a:spcBef>
              <a:buFontTx/>
              <a:buNone/>
            </a:pPr>
            <a:r>
              <a:rPr lang="en-US" sz="2200"/>
              <a:t>Questions to consider when reviewing potential grant opportunities:</a:t>
            </a:r>
          </a:p>
          <a:p>
            <a:pPr marL="0" indent="0">
              <a:spcBef>
                <a:spcPts val="0"/>
              </a:spcBef>
              <a:buFontTx/>
              <a:buNone/>
            </a:pPr>
            <a:endParaRPr lang="en-US" sz="2200"/>
          </a:p>
          <a:p>
            <a:pPr marL="342900" indent="-342900">
              <a:spcBef>
                <a:spcPts val="0"/>
              </a:spcBef>
              <a:buFont typeface="Arial" panose="020B0604020202020204" pitchFamily="34" charset="0"/>
              <a:buChar char="•"/>
            </a:pPr>
            <a:r>
              <a:rPr lang="en-US" sz="2200"/>
              <a:t>What is the grant application process?</a:t>
            </a:r>
          </a:p>
          <a:p>
            <a:pPr marL="342900" indent="-342900">
              <a:spcBef>
                <a:spcPts val="0"/>
              </a:spcBef>
              <a:buFont typeface="Arial" panose="020B0604020202020204" pitchFamily="34" charset="0"/>
              <a:buChar char="•"/>
            </a:pPr>
            <a:r>
              <a:rPr lang="en-US" sz="2200"/>
              <a:t>What do they fund?</a:t>
            </a:r>
          </a:p>
          <a:p>
            <a:pPr marL="342900" indent="-342900">
              <a:spcBef>
                <a:spcPts val="0"/>
              </a:spcBef>
              <a:buFont typeface="Arial" panose="020B0604020202020204" pitchFamily="34" charset="0"/>
              <a:buChar char="•"/>
            </a:pPr>
            <a:r>
              <a:rPr lang="en-US" sz="2200"/>
              <a:t>What is their timeline?</a:t>
            </a:r>
          </a:p>
          <a:p>
            <a:pPr marL="342900" indent="-342900">
              <a:spcBef>
                <a:spcPts val="0"/>
              </a:spcBef>
              <a:buFont typeface="Arial" panose="020B0604020202020204" pitchFamily="34" charset="0"/>
              <a:buChar char="•"/>
            </a:pPr>
            <a:r>
              <a:rPr lang="en-US" sz="2200"/>
              <a:t>Who is behind the money?</a:t>
            </a:r>
          </a:p>
          <a:p>
            <a:pPr marL="342900" indent="-342900">
              <a:spcBef>
                <a:spcPts val="0"/>
              </a:spcBef>
              <a:buFont typeface="Arial" panose="020B0604020202020204" pitchFamily="34" charset="0"/>
              <a:buChar char="•"/>
            </a:pPr>
            <a:r>
              <a:rPr lang="en-US" sz="2200"/>
              <a:t>What impacts does the funder want to see?</a:t>
            </a:r>
          </a:p>
          <a:p>
            <a:pPr marL="342900" indent="-342900">
              <a:spcBef>
                <a:spcPts val="0"/>
              </a:spcBef>
              <a:buFont typeface="Arial" panose="020B0604020202020204" pitchFamily="34" charset="0"/>
              <a:buChar char="•"/>
            </a:pPr>
            <a:r>
              <a:rPr lang="en-US" sz="2200"/>
              <a:t>What are their requirements, e.g., is the reporting feasible for your organization?</a:t>
            </a:r>
          </a:p>
          <a:p>
            <a:pPr marL="342900" indent="-342900">
              <a:spcBef>
                <a:spcPts val="0"/>
              </a:spcBef>
              <a:buFont typeface="Arial" panose="020B0604020202020204" pitchFamily="34" charset="0"/>
              <a:buChar char="•"/>
            </a:pPr>
            <a:r>
              <a:rPr lang="en-US" sz="2200"/>
              <a:t>Who is eligible to apply, e.g., do they allow a fiscally sponsored organization to receive funding?</a:t>
            </a:r>
          </a:p>
          <a:p>
            <a:endParaRPr lang="en-US" sz="2200"/>
          </a:p>
        </p:txBody>
      </p:sp>
      <p:sp>
        <p:nvSpPr>
          <p:cNvPr id="4" name="Text Placeholder 3">
            <a:extLst>
              <a:ext uri="{FF2B5EF4-FFF2-40B4-BE49-F238E27FC236}">
                <a16:creationId xmlns:a16="http://schemas.microsoft.com/office/drawing/2014/main" id="{0808BDD5-F096-4B95-8291-64DC8D8A31EB}"/>
              </a:ext>
            </a:extLst>
          </p:cNvPr>
          <p:cNvSpPr>
            <a:spLocks noGrp="1"/>
          </p:cNvSpPr>
          <p:nvPr>
            <p:ph type="body" sz="quarter" idx="10"/>
          </p:nvPr>
        </p:nvSpPr>
        <p:spPr>
          <a:xfrm>
            <a:off x="839787" y="1674329"/>
            <a:ext cx="6283325" cy="304800"/>
          </a:xfrm>
        </p:spPr>
        <p:txBody>
          <a:bodyPr/>
          <a:lstStyle/>
          <a:p>
            <a:r>
              <a:rPr lang="en-US"/>
              <a:t>Is the grant opportunity the right fit for you?</a:t>
            </a:r>
          </a:p>
        </p:txBody>
      </p:sp>
    </p:spTree>
    <p:extLst>
      <p:ext uri="{BB962C8B-B14F-4D97-AF65-F5344CB8AC3E}">
        <p14:creationId xmlns:p14="http://schemas.microsoft.com/office/powerpoint/2010/main" val="388332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216569"/>
            <a:ext cx="10217943" cy="914400"/>
          </a:xfrm>
        </p:spPr>
        <p:txBody>
          <a:bodyPr/>
          <a:lstStyle/>
          <a:p>
            <a:r>
              <a:rPr lang="en-US"/>
              <a:t>Planning and preparation</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344151" cy="4237121"/>
          </a:xfrm>
        </p:spPr>
        <p:txBody>
          <a:bodyPr/>
          <a:lstStyle/>
          <a:p>
            <a:pPr marL="0" indent="0">
              <a:buFontTx/>
              <a:buNone/>
            </a:pPr>
            <a:r>
              <a:rPr lang="en-US" sz="2000"/>
              <a:t>Additional considerations to review with your team:</a:t>
            </a:r>
          </a:p>
          <a:p>
            <a:pPr marL="285750" indent="-285750">
              <a:buFont typeface="Arial" panose="020B0604020202020204" pitchFamily="34" charset="0"/>
              <a:buChar char="•"/>
            </a:pPr>
            <a:r>
              <a:rPr lang="en-US" sz="2000"/>
              <a:t>Do you have the capacity to prepare and submit the proposal? </a:t>
            </a:r>
          </a:p>
          <a:p>
            <a:pPr marL="285750" indent="-285750">
              <a:buFont typeface="Arial" panose="020B0604020202020204" pitchFamily="34" charset="0"/>
              <a:buChar char="•"/>
            </a:pPr>
            <a:r>
              <a:rPr lang="en-US" sz="2000"/>
              <a:t>Some things to think about and do as a first step…</a:t>
            </a:r>
          </a:p>
          <a:p>
            <a:pPr marL="971550" lvl="1" indent="-285750"/>
            <a:r>
              <a:rPr lang="en-US" sz="2000"/>
              <a:t>Create a grant proposal checklist and timeline. </a:t>
            </a:r>
          </a:p>
          <a:p>
            <a:pPr marL="971550" lvl="1" indent="-285750"/>
            <a:r>
              <a:rPr lang="en-US" sz="2000"/>
              <a:t>Determine how much the ask is, what is allowable, and what makes sense for the specific grant opportunity. </a:t>
            </a:r>
          </a:p>
          <a:p>
            <a:pPr marL="971550" lvl="1" indent="-285750"/>
            <a:r>
              <a:rPr lang="en-US" sz="2000"/>
              <a:t>For a new project, is this feasible? How to utilize planning tools like a logic model to think through goals, outcomes, and activities. </a:t>
            </a:r>
          </a:p>
          <a:p>
            <a:pPr marL="971550" lvl="1" indent="-285750"/>
            <a:r>
              <a:rPr lang="en-US" sz="2000">
                <a:effectLst/>
              </a:rPr>
              <a:t>Determine which staff need to be involved in the planning e.g., program staff, finance staff. Are there organizations you will partner with that need to be at the table for initial planning meetings?</a:t>
            </a:r>
            <a:endParaRPr lang="en-US" sz="2000"/>
          </a:p>
          <a:p>
            <a:pPr marL="285750" indent="-285750">
              <a:buFont typeface="Arial" panose="020B0604020202020204" pitchFamily="34" charset="0"/>
              <a:buChar char="•"/>
            </a:pPr>
            <a:r>
              <a:rPr lang="en-US" sz="2000" b="1">
                <a:solidFill>
                  <a:srgbClr val="4D848B"/>
                </a:solidFill>
              </a:rPr>
              <a:t>Note! </a:t>
            </a:r>
            <a:r>
              <a:rPr lang="en-US" sz="2000"/>
              <a:t>If the funder lists a contact or says they are open to or even encourage a conversation before applying, take the time to reach out and schedule a time to talk! This will save you much-needed effort if it turns out your organization is not well aligned or other information you may garner from an email or phone conversation.</a:t>
            </a:r>
          </a:p>
          <a:p>
            <a:endParaRPr lang="en-US" sz="2000"/>
          </a:p>
        </p:txBody>
      </p:sp>
    </p:spTree>
    <p:extLst>
      <p:ext uri="{BB962C8B-B14F-4D97-AF65-F5344CB8AC3E}">
        <p14:creationId xmlns:p14="http://schemas.microsoft.com/office/powerpoint/2010/main" val="384488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8" y="219075"/>
            <a:ext cx="10217943" cy="914400"/>
          </a:xfrm>
        </p:spPr>
        <p:txBody>
          <a:bodyPr/>
          <a:lstStyle/>
          <a:p>
            <a:r>
              <a:rPr lang="en-US"/>
              <a:t>Sample grant application task list</a:t>
            </a:r>
          </a:p>
        </p:txBody>
      </p:sp>
      <p:graphicFrame>
        <p:nvGraphicFramePr>
          <p:cNvPr id="7" name="Text Placeholder 2">
            <a:extLst>
              <a:ext uri="{FF2B5EF4-FFF2-40B4-BE49-F238E27FC236}">
                <a16:creationId xmlns:a16="http://schemas.microsoft.com/office/drawing/2014/main" id="{7A790B83-8F41-4705-D99F-93B9F5ED428E}"/>
              </a:ext>
            </a:extLst>
          </p:cNvPr>
          <p:cNvGraphicFramePr/>
          <p:nvPr>
            <p:extLst>
              <p:ext uri="{D42A27DB-BD31-4B8C-83A1-F6EECF244321}">
                <p14:modId xmlns:p14="http://schemas.microsoft.com/office/powerpoint/2010/main" val="2457676016"/>
              </p:ext>
            </p:extLst>
          </p:nvPr>
        </p:nvGraphicFramePr>
        <p:xfrm>
          <a:off x="933448" y="1372845"/>
          <a:ext cx="10217942" cy="480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72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0"/>
            <a:ext cx="10217943" cy="914400"/>
          </a:xfrm>
        </p:spPr>
        <p:txBody>
          <a:bodyPr/>
          <a:lstStyle/>
          <a:p>
            <a:r>
              <a:rPr lang="en-US"/>
              <a:t>Let’s review a grant opportunity together</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914400"/>
            <a:ext cx="10007267" cy="4237121"/>
          </a:xfrm>
        </p:spPr>
        <p:txBody>
          <a:bodyPr/>
          <a:lstStyle/>
          <a:p>
            <a:pPr marL="0" marR="0" indent="0">
              <a:spcBef>
                <a:spcPts val="0"/>
              </a:spcBef>
              <a:spcAft>
                <a:spcPts val="800"/>
              </a:spcAft>
              <a:buNone/>
            </a:pPr>
            <a:r>
              <a:rPr lang="en-US" sz="2000" b="1">
                <a:effectLst/>
                <a:hlinkClick r:id="rId3"/>
              </a:rPr>
              <a:t>Marie Lamfrom Charitable Foundation </a:t>
            </a:r>
            <a:r>
              <a:rPr lang="en-US" sz="2000" b="1">
                <a:effectLst/>
              </a:rPr>
              <a:t>(</a:t>
            </a:r>
            <a:r>
              <a:rPr lang="en-US" sz="2000" b="1">
                <a:effectLst/>
                <a:hlinkClick r:id="rId3"/>
              </a:rPr>
              <a:t>https://www.marielamfrom.org/</a:t>
            </a:r>
            <a:r>
              <a:rPr lang="en-US" sz="2000" b="1">
                <a:effectLst/>
              </a:rPr>
              <a:t>)</a:t>
            </a:r>
          </a:p>
          <a:p>
            <a:pPr marL="0" marR="0" indent="0">
              <a:spcBef>
                <a:spcPts val="0"/>
              </a:spcBef>
              <a:spcAft>
                <a:spcPts val="800"/>
              </a:spcAft>
              <a:buNone/>
            </a:pPr>
            <a:r>
              <a:rPr lang="en-US" sz="2000" b="1">
                <a:effectLst/>
              </a:rPr>
              <a:t>Some thin</a:t>
            </a:r>
            <a:r>
              <a:rPr lang="en-US" sz="2000" b="1"/>
              <a:t>gs to look for: </a:t>
            </a:r>
            <a:endParaRPr lang="en-US" sz="2000">
              <a:effectLst/>
            </a:endParaRPr>
          </a:p>
          <a:p>
            <a:pPr marL="342900" indent="-342900">
              <a:buFont typeface="Arial" panose="020B0604020202020204" pitchFamily="34" charset="0"/>
              <a:buChar char="•"/>
            </a:pPr>
            <a:r>
              <a:rPr lang="en-US" sz="2000" b="1"/>
              <a:t>Background – </a:t>
            </a:r>
            <a:r>
              <a:rPr lang="en-US" sz="2000"/>
              <a:t>What is the foundation’s story, who are the founders, what is their mission and any other information about the trustees and staff. </a:t>
            </a:r>
          </a:p>
          <a:p>
            <a:pPr marL="342900" indent="-342900">
              <a:buFont typeface="Arial" panose="020B0604020202020204" pitchFamily="34" charset="0"/>
              <a:buChar char="•"/>
            </a:pPr>
            <a:r>
              <a:rPr lang="en-US" sz="2000" b="1"/>
              <a:t>Eligibility </a:t>
            </a:r>
            <a:r>
              <a:rPr lang="en-US" sz="2000"/>
              <a:t>– supports 501c3 organizations (or fiscally sponsored organizations) in Oregon and Washington, especially those in service to education, mentorship, arts, creativity, health, and/or well-being. </a:t>
            </a:r>
          </a:p>
          <a:p>
            <a:pPr marL="342900" indent="-342900">
              <a:buFont typeface="Arial" panose="020B0604020202020204" pitchFamily="34" charset="0"/>
              <a:buChar char="•"/>
            </a:pPr>
            <a:r>
              <a:rPr lang="en-US" sz="2000" b="1"/>
              <a:t>Process</a:t>
            </a:r>
            <a:r>
              <a:rPr lang="en-US" sz="2000"/>
              <a:t> – starts with a brief preliminary grant application and then if interested, will be invited to submit a final proposal. *Highly encourage interested organizations to contact a Program Officer to discuss their work before applying. </a:t>
            </a:r>
          </a:p>
          <a:p>
            <a:pPr marL="342900" indent="-342900">
              <a:buFont typeface="Arial" panose="020B0604020202020204" pitchFamily="34" charset="0"/>
              <a:buChar char="•"/>
            </a:pPr>
            <a:r>
              <a:rPr lang="en-US" sz="2000" b="1"/>
              <a:t>Amount </a:t>
            </a:r>
            <a:r>
              <a:rPr lang="en-US" sz="2000"/>
              <a:t>– Broad range of awards from $2,500 - $200,000 through two grant programs, and a larger grant meant for returning applicants. A conversation with a foundation staff is a good time to talk about what is the right ask. </a:t>
            </a:r>
          </a:p>
          <a:p>
            <a:pPr marL="342900" indent="-342900">
              <a:buFont typeface="Arial" panose="020B0604020202020204" pitchFamily="34" charset="0"/>
              <a:buChar char="•"/>
            </a:pPr>
            <a:r>
              <a:rPr lang="en-US" sz="2000" b="1"/>
              <a:t>Timeline</a:t>
            </a:r>
            <a:r>
              <a:rPr lang="en-US" sz="2000"/>
              <a:t> – no set deadlines, accept grants on a rolling basis. Takes about 6-8 weeks for a decision. They list their Board meeting dates on their website to provide you with an idea of when to submit a grant and during which meeting it may be considered. </a:t>
            </a:r>
          </a:p>
        </p:txBody>
      </p:sp>
    </p:spTree>
    <p:extLst>
      <p:ext uri="{BB962C8B-B14F-4D97-AF65-F5344CB8AC3E}">
        <p14:creationId xmlns:p14="http://schemas.microsoft.com/office/powerpoint/2010/main" val="364262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A4209F-8328-B912-FCAF-5C1A5A438B90}"/>
              </a:ext>
            </a:extLst>
          </p:cNvPr>
          <p:cNvPicPr>
            <a:picLocks noChangeAspect="1"/>
          </p:cNvPicPr>
          <p:nvPr/>
        </p:nvPicPr>
        <p:blipFill>
          <a:blip r:embed="rId3"/>
          <a:stretch>
            <a:fillRect/>
          </a:stretch>
        </p:blipFill>
        <p:spPr>
          <a:xfrm>
            <a:off x="1528010" y="325885"/>
            <a:ext cx="9135979" cy="5862966"/>
          </a:xfrm>
          <a:prstGeom prst="rect">
            <a:avLst/>
          </a:prstGeom>
        </p:spPr>
      </p:pic>
    </p:spTree>
    <p:extLst>
      <p:ext uri="{BB962C8B-B14F-4D97-AF65-F5344CB8AC3E}">
        <p14:creationId xmlns:p14="http://schemas.microsoft.com/office/powerpoint/2010/main" val="92437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87028" y="1725562"/>
            <a:ext cx="10007267" cy="4237121"/>
          </a:xfrm>
        </p:spPr>
        <p:txBody>
          <a:bodyPr/>
          <a:lstStyle/>
          <a:p>
            <a:pPr rtl="0">
              <a:spcBef>
                <a:spcPts val="0"/>
              </a:spcBef>
              <a:spcAft>
                <a:spcPts val="0"/>
              </a:spcAft>
            </a:pPr>
            <a:r>
              <a:rPr lang="en-US" sz="1800" b="1" i="0" u="sng" strike="noStrike">
                <a:solidFill>
                  <a:srgbClr val="725B66"/>
                </a:solidFill>
                <a:effectLst/>
                <a:latin typeface="Source Sans Pro" panose="020B0503030403020204" pitchFamily="34" charset="0"/>
                <a:hlinkClick r:id="rId3"/>
              </a:rPr>
              <a:t>Charlotte Martin Foundation</a:t>
            </a:r>
            <a:r>
              <a:rPr lang="en-US" sz="1800" b="1" i="0" u="none" strike="noStrike">
                <a:solidFill>
                  <a:srgbClr val="000000"/>
                </a:solidFill>
                <a:effectLst/>
                <a:latin typeface="Source Sans Pro" panose="020B0503030403020204" pitchFamily="34" charset="0"/>
              </a:rPr>
              <a:t> (https://www.charlottemartin.org/)</a:t>
            </a:r>
            <a:endParaRPr lang="en-US" sz="2000" b="0">
              <a:effectLst/>
            </a:endParaRPr>
          </a:p>
          <a:p>
            <a:pPr rtl="0" fontAlgn="base">
              <a:spcBef>
                <a:spcPts val="1800"/>
              </a:spcBef>
              <a:spcAft>
                <a:spcPts val="0"/>
              </a:spcAft>
              <a:buFont typeface="Arial" panose="020B0604020202020204" pitchFamily="34" charset="0"/>
              <a:buChar char="•"/>
            </a:pPr>
            <a:r>
              <a:rPr lang="en-US" sz="1800" b="1" i="0" u="none" strike="noStrike">
                <a:solidFill>
                  <a:srgbClr val="000000"/>
                </a:solidFill>
                <a:effectLst/>
                <a:latin typeface="Source Sans Pro" panose="020B0503030403020204" pitchFamily="34" charset="0"/>
              </a:rPr>
              <a:t>Programs – </a:t>
            </a:r>
            <a:r>
              <a:rPr lang="en-US" sz="1800" b="0" i="0" u="none" strike="noStrike">
                <a:solidFill>
                  <a:srgbClr val="000000"/>
                </a:solidFill>
                <a:effectLst/>
                <a:latin typeface="Source Sans Pro" panose="020B0503030403020204" pitchFamily="34" charset="0"/>
              </a:rPr>
              <a:t>Youth - creating opportunities for youth, especially youth of color, to explore their passions, enrich their lives and develop their skills in order to reach their potential in the world. BIPOC led nonprofits with diverse leadership and staff are the focus of grant-making, and organizations based in rural communities is also a priority. They support programs that create opportunities in areas of education, cultural expression, and athletics.</a:t>
            </a:r>
            <a:endParaRPr lang="en-US" sz="1800" b="1" i="0" u="none" strike="noStrike">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1" i="0" u="none" strike="noStrike">
                <a:solidFill>
                  <a:srgbClr val="000000"/>
                </a:solidFill>
                <a:effectLst/>
                <a:latin typeface="Source Sans Pro" panose="020B0503030403020204" pitchFamily="34" charset="0"/>
              </a:rPr>
              <a:t>Eligibility </a:t>
            </a:r>
            <a:r>
              <a:rPr lang="en-US" sz="1800" b="0" i="0" u="none" strike="noStrike">
                <a:solidFill>
                  <a:srgbClr val="000000"/>
                </a:solidFill>
                <a:effectLst/>
                <a:latin typeface="Source Sans Pro" panose="020B0503030403020204" pitchFamily="34" charset="0"/>
              </a:rPr>
              <a:t>– The website outlines what they do not fund. Otherwise, they are looking for nonprofits providing programming in the focus areas outlined on their website. They fund organizations in 5 states, including WA. </a:t>
            </a:r>
            <a:endParaRPr lang="en-US" sz="1800" b="1" i="0" u="none" strike="noStrike">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1" i="0" u="none" strike="noStrike">
                <a:solidFill>
                  <a:srgbClr val="000000"/>
                </a:solidFill>
                <a:effectLst/>
                <a:latin typeface="Source Sans Pro" panose="020B0503030403020204" pitchFamily="34" charset="0"/>
              </a:rPr>
              <a:t>Process</a:t>
            </a:r>
            <a:r>
              <a:rPr lang="en-US" sz="1800" b="0" i="0" u="none" strike="noStrike">
                <a:solidFill>
                  <a:srgbClr val="000000"/>
                </a:solidFill>
                <a:effectLst/>
                <a:latin typeface="Source Sans Pro" panose="020B0503030403020204" pitchFamily="34" charset="0"/>
              </a:rPr>
              <a:t> – Online application process.  </a:t>
            </a:r>
            <a:endParaRPr lang="en-US" sz="1800" b="1" i="0" u="none" strike="noStrike">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1" i="0" u="none" strike="noStrike">
                <a:solidFill>
                  <a:srgbClr val="000000"/>
                </a:solidFill>
                <a:effectLst/>
                <a:latin typeface="Source Sans Pro" panose="020B0503030403020204" pitchFamily="34" charset="0"/>
              </a:rPr>
              <a:t>Amount </a:t>
            </a:r>
            <a:r>
              <a:rPr lang="en-US" sz="1800" b="0" i="0" u="none" strike="noStrike">
                <a:solidFill>
                  <a:srgbClr val="000000"/>
                </a:solidFill>
                <a:effectLst/>
                <a:latin typeface="Source Sans Pro" panose="020B0503030403020204" pitchFamily="34" charset="0"/>
              </a:rPr>
              <a:t>– Most in the $5,000 - $20,000 range</a:t>
            </a:r>
            <a:endParaRPr lang="en-US" sz="1800" b="1" i="0" u="none" strike="noStrike">
              <a:solidFill>
                <a:srgbClr val="000000"/>
              </a:solidFill>
              <a:effectLst/>
              <a:latin typeface="Arial" panose="020B0604020202020204" pitchFamily="34" charset="0"/>
            </a:endParaRPr>
          </a:p>
          <a:p>
            <a:r>
              <a:rPr lang="en-US" sz="1800" b="1" i="0" u="none" strike="noStrike">
                <a:solidFill>
                  <a:srgbClr val="000000"/>
                </a:solidFill>
                <a:effectLst/>
                <a:latin typeface="Source Sans Pro" panose="020B0503030403020204" pitchFamily="34" charset="0"/>
              </a:rPr>
              <a:t>Timeline</a:t>
            </a:r>
            <a:r>
              <a:rPr lang="en-US" sz="1800" b="0" i="0" u="none" strike="noStrike">
                <a:solidFill>
                  <a:srgbClr val="000000"/>
                </a:solidFill>
                <a:effectLst/>
                <a:latin typeface="Source Sans Pro" panose="020B0503030403020204" pitchFamily="34" charset="0"/>
              </a:rPr>
              <a:t> – Grant process opens May 1st with grants due June 1st, 2023. Decisions will be made by July 30th. </a:t>
            </a:r>
            <a:endParaRPr lang="en-US" sz="2000"/>
          </a:p>
        </p:txBody>
      </p:sp>
      <p:sp>
        <p:nvSpPr>
          <p:cNvPr id="5" name="Text Placeholder 4">
            <a:extLst>
              <a:ext uri="{FF2B5EF4-FFF2-40B4-BE49-F238E27FC236}">
                <a16:creationId xmlns:a16="http://schemas.microsoft.com/office/drawing/2014/main" id="{1A1B5189-E304-5CD1-93A5-7FEFF8614939}"/>
              </a:ext>
            </a:extLst>
          </p:cNvPr>
          <p:cNvSpPr>
            <a:spLocks noGrp="1"/>
          </p:cNvSpPr>
          <p:nvPr>
            <p:ph type="body" sz="quarter" idx="10"/>
          </p:nvPr>
        </p:nvSpPr>
        <p:spPr>
          <a:xfrm>
            <a:off x="987028" y="576662"/>
            <a:ext cx="10217943" cy="914400"/>
          </a:xfrm>
        </p:spPr>
        <p:txBody>
          <a:bodyPr/>
          <a:lstStyle/>
          <a:p>
            <a:r>
              <a:rPr lang="en-US"/>
              <a:t>Another upcoming opportunity for organizations serving BIPOC youth in rural areas</a:t>
            </a:r>
          </a:p>
        </p:txBody>
      </p:sp>
    </p:spTree>
    <p:extLst>
      <p:ext uri="{BB962C8B-B14F-4D97-AF65-F5344CB8AC3E}">
        <p14:creationId xmlns:p14="http://schemas.microsoft.com/office/powerpoint/2010/main" val="37752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1478881" y="928036"/>
            <a:ext cx="10217943" cy="914400"/>
          </a:xfrm>
        </p:spPr>
        <p:txBody>
          <a:bodyPr/>
          <a:lstStyle/>
          <a:p>
            <a:r>
              <a:rPr lang="en-US"/>
              <a:t>Navigating Grant Opportunities for </a:t>
            </a:r>
            <a:br>
              <a:rPr lang="en-US"/>
            </a:br>
            <a:r>
              <a:rPr lang="en-US"/>
              <a:t>Youth Programs Workshop</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1478882" y="2035342"/>
            <a:ext cx="10217943" cy="3676650"/>
          </a:xfrm>
        </p:spPr>
        <p:txBody>
          <a:bodyPr/>
          <a:lstStyle/>
          <a:p>
            <a:r>
              <a:rPr lang="en-US" sz="2400"/>
              <a:t>Who’s here today? Please share in the chat:</a:t>
            </a:r>
          </a:p>
          <a:p>
            <a:endParaRPr lang="en-US" sz="2400"/>
          </a:p>
          <a:p>
            <a:pPr marL="285750" indent="-285750">
              <a:buFont typeface="Arial" panose="020B0604020202020204" pitchFamily="34" charset="0"/>
              <a:buChar char="•"/>
            </a:pPr>
            <a:r>
              <a:rPr lang="en-US" sz="2400"/>
              <a:t>Your name and preferred pronouns</a:t>
            </a:r>
          </a:p>
          <a:p>
            <a:pPr marL="285750" indent="-285750">
              <a:buFont typeface="Arial" panose="020B0604020202020204" pitchFamily="34" charset="0"/>
              <a:buChar char="•"/>
            </a:pPr>
            <a:r>
              <a:rPr lang="en-US" sz="2400"/>
              <a:t>Your organization and city/region</a:t>
            </a:r>
          </a:p>
          <a:p>
            <a:pPr marL="285750" indent="-285750">
              <a:buFont typeface="Arial" panose="020B0604020202020204" pitchFamily="34" charset="0"/>
              <a:buChar char="•"/>
            </a:pPr>
            <a:r>
              <a:rPr lang="en-US" sz="2400"/>
              <a:t>What one or two words come to mind when you think about grant writing </a:t>
            </a:r>
          </a:p>
          <a:p>
            <a:endParaRPr lang="en-US" sz="2400"/>
          </a:p>
        </p:txBody>
      </p:sp>
    </p:spTree>
    <p:extLst>
      <p:ext uri="{BB962C8B-B14F-4D97-AF65-F5344CB8AC3E}">
        <p14:creationId xmlns:p14="http://schemas.microsoft.com/office/powerpoint/2010/main" val="263076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2F4B-011A-4059-A437-458EC3703899}"/>
              </a:ext>
            </a:extLst>
          </p:cNvPr>
          <p:cNvSpPr>
            <a:spLocks noGrp="1"/>
          </p:cNvSpPr>
          <p:nvPr>
            <p:ph type="body" sz="quarter" idx="10"/>
          </p:nvPr>
        </p:nvSpPr>
        <p:spPr>
          <a:xfrm>
            <a:off x="852488" y="2743450"/>
            <a:ext cx="10487024" cy="504825"/>
          </a:xfrm>
        </p:spPr>
        <p:txBody>
          <a:bodyPr/>
          <a:lstStyle/>
          <a:p>
            <a:r>
              <a:rPr lang="en-US" sz="3600"/>
              <a:t>Questions?</a:t>
            </a:r>
          </a:p>
        </p:txBody>
      </p:sp>
    </p:spTree>
    <p:extLst>
      <p:ext uri="{BB962C8B-B14F-4D97-AF65-F5344CB8AC3E}">
        <p14:creationId xmlns:p14="http://schemas.microsoft.com/office/powerpoint/2010/main" val="169215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2989-B12C-8845-6A8C-BFBC4AFE5325}"/>
              </a:ext>
            </a:extLst>
          </p:cNvPr>
          <p:cNvSpPr>
            <a:spLocks noGrp="1"/>
          </p:cNvSpPr>
          <p:nvPr>
            <p:ph type="ctrTitle"/>
          </p:nvPr>
        </p:nvSpPr>
        <p:spPr/>
        <p:txBody>
          <a:bodyPr>
            <a:normAutofit/>
          </a:bodyPr>
          <a:lstStyle/>
          <a:p>
            <a:r>
              <a:rPr lang="en-US"/>
              <a:t>What to Expect in a Grant Application</a:t>
            </a:r>
          </a:p>
        </p:txBody>
      </p:sp>
      <p:sp>
        <p:nvSpPr>
          <p:cNvPr id="3" name="Subtitle 2">
            <a:extLst>
              <a:ext uri="{FF2B5EF4-FFF2-40B4-BE49-F238E27FC236}">
                <a16:creationId xmlns:a16="http://schemas.microsoft.com/office/drawing/2014/main" id="{FE088C2A-8E85-9A84-6505-61D5E3EB8B06}"/>
              </a:ext>
            </a:extLst>
          </p:cNvPr>
          <p:cNvSpPr>
            <a:spLocks noGrp="1"/>
          </p:cNvSpPr>
          <p:nvPr>
            <p:ph type="subTitle" idx="1"/>
          </p:nvPr>
        </p:nvSpPr>
        <p:spPr/>
        <p:txBody>
          <a:bodyPr>
            <a:noAutofit/>
          </a:bodyPr>
          <a:lstStyle/>
          <a:p>
            <a:r>
              <a:rPr lang="en-US" sz="2000"/>
              <a:t>Overview of the core components included in most grant applications</a:t>
            </a:r>
          </a:p>
        </p:txBody>
      </p:sp>
    </p:spTree>
    <p:extLst>
      <p:ext uri="{BB962C8B-B14F-4D97-AF65-F5344CB8AC3E}">
        <p14:creationId xmlns:p14="http://schemas.microsoft.com/office/powerpoint/2010/main" val="80066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665749"/>
            <a:ext cx="10217943" cy="914400"/>
          </a:xfrm>
        </p:spPr>
        <p:txBody>
          <a:bodyPr/>
          <a:lstStyle/>
          <a:p>
            <a:r>
              <a:rPr lang="en-US"/>
              <a:t>Grant terms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2080459"/>
            <a:ext cx="5740067" cy="4237121"/>
          </a:xfrm>
        </p:spPr>
        <p:txBody>
          <a:bodyPr/>
          <a:lstStyle/>
          <a:p>
            <a:pPr marL="285750" indent="-285750">
              <a:buFont typeface="Arial" panose="020B0604020202020204" pitchFamily="34" charset="0"/>
              <a:buChar char="•"/>
            </a:pPr>
            <a:r>
              <a:rPr lang="en-US" sz="2400" b="1"/>
              <a:t>RFP</a:t>
            </a:r>
            <a:r>
              <a:rPr lang="en-US" sz="2400"/>
              <a:t>- Request for Proposals</a:t>
            </a:r>
          </a:p>
          <a:p>
            <a:pPr marL="285750" indent="-285750">
              <a:buFont typeface="Arial" panose="020B0604020202020204" pitchFamily="34" charset="0"/>
              <a:buChar char="•"/>
            </a:pPr>
            <a:r>
              <a:rPr lang="en-US" sz="2400" b="1"/>
              <a:t>RFI</a:t>
            </a:r>
            <a:r>
              <a:rPr lang="en-US" sz="2400"/>
              <a:t>- Request for Information</a:t>
            </a:r>
          </a:p>
          <a:p>
            <a:pPr marL="285750" indent="-285750">
              <a:buFont typeface="Arial" panose="020B0604020202020204" pitchFamily="34" charset="0"/>
              <a:buChar char="•"/>
            </a:pPr>
            <a:r>
              <a:rPr lang="en-US" sz="2400" b="1"/>
              <a:t>RFQ</a:t>
            </a:r>
            <a:r>
              <a:rPr lang="en-US" sz="2400"/>
              <a:t>- Request for Quotation/Qualification</a:t>
            </a:r>
          </a:p>
          <a:p>
            <a:pPr marL="285750" indent="-285750">
              <a:buFont typeface="Arial" panose="020B0604020202020204" pitchFamily="34" charset="0"/>
              <a:buChar char="•"/>
            </a:pPr>
            <a:r>
              <a:rPr lang="en-US" sz="2400" b="1"/>
              <a:t>LOI</a:t>
            </a:r>
            <a:r>
              <a:rPr lang="en-US" sz="2400"/>
              <a:t>- Letter of Interest</a:t>
            </a:r>
          </a:p>
          <a:p>
            <a:pPr marL="285750" indent="-285750">
              <a:buFont typeface="Arial" panose="020B0604020202020204" pitchFamily="34" charset="0"/>
              <a:buChar char="•"/>
            </a:pPr>
            <a:r>
              <a:rPr lang="en-US" sz="2400" b="1"/>
              <a:t>NOFO</a:t>
            </a:r>
            <a:r>
              <a:rPr lang="en-US" sz="2400"/>
              <a:t> – Notice of Funding Opportunities</a:t>
            </a:r>
          </a:p>
          <a:p>
            <a:pPr marL="285750" indent="-285750">
              <a:buFont typeface="Arial" panose="020B0604020202020204" pitchFamily="34" charset="0"/>
              <a:buChar char="•"/>
            </a:pPr>
            <a:endParaRPr lang="en-US" sz="2400"/>
          </a:p>
          <a:p>
            <a:pPr marL="0" indent="0">
              <a:buNone/>
            </a:pPr>
            <a:r>
              <a:rPr lang="en-US" sz="2400"/>
              <a:t>Any others you have seen?</a:t>
            </a:r>
          </a:p>
          <a:p>
            <a:pPr marL="342900" indent="-342900">
              <a:buFont typeface="Arial" panose="020B0604020202020204" pitchFamily="34" charset="0"/>
              <a:buChar char="•"/>
            </a:pPr>
            <a:endParaRPr lang="en-US" sz="2000"/>
          </a:p>
        </p:txBody>
      </p:sp>
      <p:pic>
        <p:nvPicPr>
          <p:cNvPr id="5" name="Picture 4">
            <a:extLst>
              <a:ext uri="{FF2B5EF4-FFF2-40B4-BE49-F238E27FC236}">
                <a16:creationId xmlns:a16="http://schemas.microsoft.com/office/drawing/2014/main" id="{3215A45C-D9B6-DAB6-D05A-11F38376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516" y="1711187"/>
            <a:ext cx="5181600" cy="3435626"/>
          </a:xfrm>
          <a:prstGeom prst="rect">
            <a:avLst/>
          </a:prstGeom>
          <a:noFill/>
        </p:spPr>
      </p:pic>
    </p:spTree>
    <p:extLst>
      <p:ext uri="{BB962C8B-B14F-4D97-AF65-F5344CB8AC3E}">
        <p14:creationId xmlns:p14="http://schemas.microsoft.com/office/powerpoint/2010/main" val="314538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665749"/>
            <a:ext cx="10217943" cy="914400"/>
          </a:xfrm>
        </p:spPr>
        <p:txBody>
          <a:bodyPr/>
          <a:lstStyle/>
          <a:p>
            <a:r>
              <a:rPr lang="en-US"/>
              <a:t>Grants vs. Contracts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955130"/>
            <a:ext cx="10488530" cy="4237121"/>
          </a:xfrm>
        </p:spPr>
        <p:txBody>
          <a:bodyPr/>
          <a:lstStyle/>
          <a:p>
            <a:r>
              <a:rPr lang="en-US" sz="2400"/>
              <a:t>Grants are </a:t>
            </a:r>
            <a:r>
              <a:rPr lang="en-US" sz="2400" b="0" i="0">
                <a:effectLst/>
              </a:rPr>
              <a:t>philanthropic contributions given by an institution (like a foundation or a corporation). A "contract" is a formal written agreement between two parties. Some grants involve contracts, some do not.</a:t>
            </a:r>
          </a:p>
          <a:p>
            <a:pPr marL="0" marR="0">
              <a:spcBef>
                <a:spcPts val="0"/>
              </a:spcBef>
              <a:spcAft>
                <a:spcPts val="0"/>
              </a:spcAft>
            </a:pPr>
            <a:endParaRPr lang="en-US" sz="2400">
              <a:effectLst/>
            </a:endParaRPr>
          </a:p>
          <a:p>
            <a:pPr marL="0" marR="0">
              <a:spcBef>
                <a:spcPts val="0"/>
              </a:spcBef>
              <a:spcAft>
                <a:spcPts val="0"/>
              </a:spcAft>
            </a:pPr>
            <a:r>
              <a:rPr lang="en-US" sz="2400"/>
              <a:t>When signing a contract, some of what will be included:</a:t>
            </a:r>
            <a:endParaRPr lang="en-US" sz="2400">
              <a:effectLst/>
            </a:endParaRPr>
          </a:p>
          <a:p>
            <a:pPr marL="342900" marR="0" indent="-342900">
              <a:spcBef>
                <a:spcPts val="0"/>
              </a:spcBef>
              <a:spcAft>
                <a:spcPts val="0"/>
              </a:spcAft>
              <a:buFont typeface="Arial" panose="020B0604020202020204" pitchFamily="34" charset="0"/>
              <a:buChar char="•"/>
            </a:pPr>
            <a:r>
              <a:rPr lang="en-US" sz="2400">
                <a:effectLst/>
              </a:rPr>
              <a:t>What are you legally committed to</a:t>
            </a:r>
          </a:p>
          <a:p>
            <a:pPr marL="342900" marR="0" indent="-342900">
              <a:spcBef>
                <a:spcPts val="0"/>
              </a:spcBef>
              <a:spcAft>
                <a:spcPts val="0"/>
              </a:spcAft>
              <a:buFont typeface="Arial" panose="020B0604020202020204" pitchFamily="34" charset="0"/>
              <a:buChar char="•"/>
            </a:pPr>
            <a:r>
              <a:rPr lang="en-US" sz="2400">
                <a:effectLst/>
              </a:rPr>
              <a:t>Specific approach, curriculum</a:t>
            </a:r>
          </a:p>
          <a:p>
            <a:pPr marL="342900" marR="0" indent="-342900">
              <a:spcBef>
                <a:spcPts val="0"/>
              </a:spcBef>
              <a:spcAft>
                <a:spcPts val="0"/>
              </a:spcAft>
              <a:buFont typeface="Arial" panose="020B0604020202020204" pitchFamily="34" charset="0"/>
              <a:buChar char="•"/>
            </a:pPr>
            <a:r>
              <a:rPr lang="en-US" sz="2400">
                <a:effectLst/>
              </a:rPr>
              <a:t>Specific timeline, milestones</a:t>
            </a:r>
          </a:p>
          <a:p>
            <a:pPr marL="342900" marR="0" indent="-342900">
              <a:spcBef>
                <a:spcPts val="0"/>
              </a:spcBef>
              <a:spcAft>
                <a:spcPts val="0"/>
              </a:spcAft>
              <a:buFont typeface="Arial" panose="020B0604020202020204" pitchFamily="34" charset="0"/>
              <a:buChar char="•"/>
            </a:pPr>
            <a:r>
              <a:rPr lang="en-US" sz="2400">
                <a:effectLst/>
              </a:rPr>
              <a:t>Outcomes</a:t>
            </a:r>
          </a:p>
          <a:p>
            <a:pPr marL="342900" marR="0" indent="-342900">
              <a:spcBef>
                <a:spcPts val="0"/>
              </a:spcBef>
              <a:spcAft>
                <a:spcPts val="0"/>
              </a:spcAft>
              <a:buFont typeface="Arial" panose="020B0604020202020204" pitchFamily="34" charset="0"/>
              <a:buChar char="•"/>
            </a:pPr>
            <a:r>
              <a:rPr lang="en-US" sz="2400">
                <a:effectLst/>
              </a:rPr>
              <a:t>Budget, staffing, and other expenses</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27062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665749"/>
            <a:ext cx="10217943" cy="914400"/>
          </a:xfrm>
        </p:spPr>
        <p:txBody>
          <a:bodyPr/>
          <a:lstStyle/>
          <a:p>
            <a:r>
              <a:rPr lang="en-US"/>
              <a:t>Common elements of a grant proposal </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955130"/>
            <a:ext cx="10488530" cy="4237121"/>
          </a:xfrm>
        </p:spPr>
        <p:txBody>
          <a:bodyPr/>
          <a:lstStyle/>
          <a:p>
            <a:pPr lvl="1"/>
            <a:r>
              <a:rPr lang="en-US" i="0">
                <a:cs typeface="Arial" panose="020B0604020202020204" pitchFamily="34" charset="0"/>
              </a:rPr>
              <a:t>Clear and compelling needs statement</a:t>
            </a:r>
          </a:p>
          <a:p>
            <a:pPr lvl="1"/>
            <a:r>
              <a:rPr lang="en-US" i="0">
                <a:cs typeface="Arial" panose="020B0604020202020204" pitchFamily="34" charset="0"/>
              </a:rPr>
              <a:t>Description of project or organization </a:t>
            </a:r>
          </a:p>
          <a:p>
            <a:pPr lvl="1"/>
            <a:r>
              <a:rPr lang="en-US" i="0">
                <a:cs typeface="Arial" panose="020B0604020202020204" pitchFamily="34" charset="0"/>
              </a:rPr>
              <a:t>SMART Goals</a:t>
            </a:r>
          </a:p>
          <a:p>
            <a:pPr lvl="1"/>
            <a:r>
              <a:rPr lang="en-US" i="0">
                <a:cs typeface="Arial" panose="020B0604020202020204" pitchFamily="34" charset="0"/>
              </a:rPr>
              <a:t>Desired outcomes with a clear description of the evaluation plan</a:t>
            </a:r>
          </a:p>
          <a:p>
            <a:pPr lvl="1"/>
            <a:r>
              <a:rPr lang="en-US" i="0">
                <a:cs typeface="Arial" panose="020B0604020202020204" pitchFamily="34" charset="0"/>
              </a:rPr>
              <a:t>Proposed timeline</a:t>
            </a:r>
          </a:p>
          <a:p>
            <a:pPr lvl="1"/>
            <a:r>
              <a:rPr lang="en-US" i="0">
                <a:cs typeface="Arial" panose="020B0604020202020204" pitchFamily="34" charset="0"/>
              </a:rPr>
              <a:t>Staff description and qualifications</a:t>
            </a:r>
          </a:p>
          <a:p>
            <a:pPr lvl="1"/>
            <a:r>
              <a:rPr lang="en-US" i="0">
                <a:cs typeface="Arial" panose="020B0604020202020204" pitchFamily="34" charset="0"/>
              </a:rPr>
              <a:t>Budget </a:t>
            </a:r>
          </a:p>
          <a:p>
            <a:pPr lvl="1"/>
            <a:r>
              <a:rPr lang="en-US" i="0">
                <a:cs typeface="Arial" panose="020B0604020202020204" pitchFamily="34" charset="0"/>
              </a:rPr>
              <a:t>Re</a:t>
            </a:r>
            <a:r>
              <a:rPr lang="en-US">
                <a:cs typeface="Arial" panose="020B0604020202020204" pitchFamily="34" charset="0"/>
              </a:rPr>
              <a:t>quest for supporting documents (often financials, board list, key staff, other secured and pending funding sources)</a:t>
            </a:r>
            <a:endParaRPr lang="en-US" i="0">
              <a:cs typeface="Arial" panose="020B0604020202020204" pitchFamily="34" charset="0"/>
            </a:endParaRPr>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3173018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2F4B-011A-4059-A437-458EC3703899}"/>
              </a:ext>
            </a:extLst>
          </p:cNvPr>
          <p:cNvSpPr>
            <a:spLocks noGrp="1"/>
          </p:cNvSpPr>
          <p:nvPr>
            <p:ph type="body" sz="quarter" idx="10"/>
          </p:nvPr>
        </p:nvSpPr>
        <p:spPr>
          <a:xfrm>
            <a:off x="852488" y="2743450"/>
            <a:ext cx="10487024" cy="504825"/>
          </a:xfrm>
        </p:spPr>
        <p:txBody>
          <a:bodyPr/>
          <a:lstStyle/>
          <a:p>
            <a:r>
              <a:rPr lang="en-US" sz="3600"/>
              <a:t>Poll: What parts of the grant writing process do you find the most challenging?</a:t>
            </a:r>
          </a:p>
        </p:txBody>
      </p:sp>
    </p:spTree>
    <p:extLst>
      <p:ext uri="{BB962C8B-B14F-4D97-AF65-F5344CB8AC3E}">
        <p14:creationId xmlns:p14="http://schemas.microsoft.com/office/powerpoint/2010/main" val="404937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126330"/>
            <a:ext cx="10217943" cy="914400"/>
          </a:xfrm>
        </p:spPr>
        <p:txBody>
          <a:bodyPr/>
          <a:lstStyle/>
          <a:p>
            <a:r>
              <a:rPr lang="en-US"/>
              <a:t>Needs statement</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rtl="0" fontAlgn="base">
              <a:lnSpc>
                <a:spcPct val="120000"/>
              </a:lnSpc>
              <a:spcBef>
                <a:spcPts val="0"/>
              </a:spcBef>
              <a:spcAft>
                <a:spcPts val="0"/>
              </a:spcAft>
              <a:buNone/>
            </a:pPr>
            <a:r>
              <a:rPr lang="en-US" sz="2000" b="1">
                <a:cs typeface="Arial" panose="020B0604020202020204" pitchFamily="34" charset="0"/>
              </a:rPr>
              <a:t>This section addresses:</a:t>
            </a:r>
          </a:p>
          <a:p>
            <a:pPr marL="342900" indent="-342900" rtl="0" fontAlgn="base">
              <a:lnSpc>
                <a:spcPct val="120000"/>
              </a:lnSpc>
              <a:spcBef>
                <a:spcPts val="0"/>
              </a:spcBef>
              <a:spcAft>
                <a:spcPts val="0"/>
              </a:spcAft>
              <a:buFont typeface="Arial" panose="020B0604020202020204" pitchFamily="34" charset="0"/>
              <a:buChar char="•"/>
            </a:pPr>
            <a:r>
              <a:rPr lang="en-US" sz="2000">
                <a:cs typeface="Arial" panose="020B0604020202020204" pitchFamily="34" charset="0"/>
              </a:rPr>
              <a:t>The opportunity to share the need in the community for the services you provide.</a:t>
            </a:r>
          </a:p>
          <a:p>
            <a:pPr marL="342900" indent="-342900" rtl="0" fontAlgn="base">
              <a:lnSpc>
                <a:spcPct val="120000"/>
              </a:lnSpc>
              <a:spcBef>
                <a:spcPts val="0"/>
              </a:spcBef>
              <a:spcAft>
                <a:spcPts val="0"/>
              </a:spcAft>
              <a:buFont typeface="Arial" panose="020B0604020202020204" pitchFamily="34" charset="0"/>
              <a:buChar char="•"/>
            </a:pPr>
            <a:r>
              <a:rPr lang="en-US" sz="2000">
                <a:cs typeface="Arial" panose="020B0604020202020204" pitchFamily="34" charset="0"/>
              </a:rPr>
              <a:t>Strengths or assets-based approach highlights the resiliency in the community. Needs do not have to be presented as a deficit but can shift to talk about the inequitable systems that perpetuate racism, poverty, and other barriers for marginalized communities. </a:t>
            </a:r>
          </a:p>
          <a:p>
            <a:pPr marL="342900" indent="-342900" rtl="0" fontAlgn="base">
              <a:lnSpc>
                <a:spcPct val="120000"/>
              </a:lnSpc>
              <a:spcBef>
                <a:spcPts val="0"/>
              </a:spcBef>
              <a:spcAft>
                <a:spcPts val="0"/>
              </a:spcAft>
              <a:buFont typeface="Arial" panose="020B0604020202020204" pitchFamily="34" charset="0"/>
              <a:buChar char="•"/>
            </a:pPr>
            <a:r>
              <a:rPr lang="en-US" sz="2000">
                <a:cs typeface="Arial" panose="020B0604020202020204" pitchFamily="34" charset="0"/>
              </a:rPr>
              <a:t>Include quotes or stories from the communities you serve or partner with.</a:t>
            </a:r>
          </a:p>
          <a:p>
            <a:pPr marL="342900" indent="-342900" rtl="0" fontAlgn="base">
              <a:lnSpc>
                <a:spcPct val="120000"/>
              </a:lnSpc>
              <a:spcBef>
                <a:spcPts val="0"/>
              </a:spcBef>
              <a:spcAft>
                <a:spcPts val="0"/>
              </a:spcAft>
              <a:buFont typeface="Arial" panose="020B0604020202020204" pitchFamily="34" charset="0"/>
              <a:buChar char="•"/>
            </a:pPr>
            <a:r>
              <a:rPr lang="en-US" sz="2000">
                <a:cs typeface="Arial" panose="020B0604020202020204" pitchFamily="34" charset="0"/>
              </a:rPr>
              <a:t>Incorporate data from your work or other research to demonstrate need (</a:t>
            </a:r>
            <a:r>
              <a:rPr lang="en-US" sz="2000">
                <a:cs typeface="Arial" panose="020B0604020202020204" pitchFamily="34" charset="0"/>
                <a:hlinkClick r:id="rId3"/>
              </a:rPr>
              <a:t>OSPI Report Card</a:t>
            </a:r>
            <a:r>
              <a:rPr lang="en-US" sz="2000">
                <a:cs typeface="Arial" panose="020B0604020202020204" pitchFamily="34" charset="0"/>
              </a:rPr>
              <a:t>, </a:t>
            </a:r>
            <a:r>
              <a:rPr lang="en-US" sz="2000">
                <a:cs typeface="Arial" panose="020B0604020202020204" pitchFamily="34" charset="0"/>
                <a:hlinkClick r:id="rId4"/>
              </a:rPr>
              <a:t>Annie E Casey Kids Count</a:t>
            </a:r>
            <a:r>
              <a:rPr lang="en-US" sz="2000">
                <a:cs typeface="Arial" panose="020B0604020202020204" pitchFamily="34" charset="0"/>
              </a:rPr>
              <a:t>, </a:t>
            </a:r>
            <a:r>
              <a:rPr lang="en-US" sz="2000">
                <a:cs typeface="Arial" panose="020B0604020202020204" pitchFamily="34" charset="0"/>
                <a:hlinkClick r:id="rId5"/>
              </a:rPr>
              <a:t>USA Facts</a:t>
            </a:r>
            <a:r>
              <a:rPr lang="en-US" sz="2000">
                <a:cs typeface="Arial" panose="020B0604020202020204" pitchFamily="34" charset="0"/>
              </a:rPr>
              <a:t>). </a:t>
            </a:r>
          </a:p>
          <a:p>
            <a:pPr rtl="0" fontAlgn="base">
              <a:lnSpc>
                <a:spcPct val="120000"/>
              </a:lnSpc>
              <a:spcBef>
                <a:spcPts val="0"/>
              </a:spcBef>
              <a:spcAft>
                <a:spcPts val="0"/>
              </a:spcAft>
              <a:buFont typeface="Arial" panose="020B0604020202020204" pitchFamily="34" charset="0"/>
              <a:buChar char="•"/>
            </a:pPr>
            <a:endParaRPr lang="en-US" sz="2000" b="1">
              <a:cs typeface="Arial" panose="020B0604020202020204" pitchFamily="34" charset="0"/>
            </a:endParaRPr>
          </a:p>
          <a:p>
            <a:pPr marL="0" indent="0" rtl="0" fontAlgn="base">
              <a:spcBef>
                <a:spcPts val="0"/>
              </a:spcBef>
              <a:spcAft>
                <a:spcPts val="0"/>
              </a:spcAft>
              <a:buNone/>
            </a:pPr>
            <a:r>
              <a:rPr lang="en-US" sz="2000" b="1" i="0" u="none" strike="noStrike">
                <a:effectLst/>
                <a:cs typeface="Arial" panose="020B0604020202020204" pitchFamily="34" charset="0"/>
              </a:rPr>
              <a:t>Grant application questions you may see askin</a:t>
            </a:r>
            <a:r>
              <a:rPr lang="en-US" sz="2000" b="1">
                <a:cs typeface="Arial" panose="020B0604020202020204" pitchFamily="34" charset="0"/>
              </a:rPr>
              <a:t>g about needs:</a:t>
            </a:r>
            <a:endParaRPr lang="en-US" sz="2000" b="1" i="0" u="none" strike="noStrike">
              <a:effectLst/>
              <a:cs typeface="Arial" panose="020B0604020202020204" pitchFamily="34" charset="0"/>
            </a:endParaRPr>
          </a:p>
          <a:p>
            <a:pPr marL="0" indent="0" rtl="0" fontAlgn="base">
              <a:spcBef>
                <a:spcPts val="0"/>
              </a:spcBef>
              <a:spcAft>
                <a:spcPts val="0"/>
              </a:spcAft>
              <a:buNone/>
            </a:pPr>
            <a:endParaRPr lang="en-US" sz="2000" b="1">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i="0" u="none" strike="noStrike">
                <a:effectLst/>
                <a:cs typeface="Arial" panose="020B0604020202020204" pitchFamily="34" charset="0"/>
              </a:rPr>
              <a:t>What are current challenges faced by the populations/communities your organization supports?</a:t>
            </a:r>
          </a:p>
          <a:p>
            <a:pPr marL="342900" indent="-342900" rtl="0" fontAlgn="base">
              <a:spcBef>
                <a:spcPts val="0"/>
              </a:spcBef>
              <a:spcAft>
                <a:spcPts val="0"/>
              </a:spcAft>
              <a:buFont typeface="Arial" panose="020B0604020202020204" pitchFamily="34" charset="0"/>
              <a:buChar char="•"/>
            </a:pPr>
            <a:r>
              <a:rPr lang="en-US" sz="2000" i="0" u="none" strike="noStrike">
                <a:effectLst/>
                <a:cs typeface="Arial" panose="020B0604020202020204" pitchFamily="34" charset="0"/>
              </a:rPr>
              <a:t>How is your organization responsive to the communities you seek to support?</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36875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126330"/>
            <a:ext cx="10217943" cy="914400"/>
          </a:xfrm>
        </p:spPr>
        <p:txBody>
          <a:bodyPr/>
          <a:lstStyle/>
          <a:p>
            <a:r>
              <a:rPr lang="en-US"/>
              <a:t>Organization/project description</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a:buNone/>
            </a:pPr>
            <a:r>
              <a:rPr lang="en-US" sz="2000"/>
              <a:t>This section provides context on the primary purpose and background information on your organization and/or project. </a:t>
            </a:r>
          </a:p>
          <a:p>
            <a:pPr marL="0" indent="0">
              <a:buNone/>
            </a:pPr>
            <a:endParaRPr lang="en-US" sz="2000"/>
          </a:p>
          <a:p>
            <a:pPr marL="0" indent="0">
              <a:buNone/>
            </a:pPr>
            <a:r>
              <a:rPr lang="en-US" sz="2000" b="1"/>
              <a:t>Grant application questions you may see include</a:t>
            </a:r>
            <a:r>
              <a:rPr lang="en-US" sz="2000"/>
              <a:t>: </a:t>
            </a:r>
          </a:p>
          <a:p>
            <a:pPr marL="342900" indent="-342900">
              <a:buFont typeface="Arial" panose="020B0604020202020204" pitchFamily="34" charset="0"/>
              <a:buChar char="•"/>
            </a:pPr>
            <a:r>
              <a:rPr lang="en-US" sz="2000"/>
              <a:t>How does your organization address the identified need?</a:t>
            </a:r>
          </a:p>
          <a:p>
            <a:pPr marL="342900" indent="-342900">
              <a:buFont typeface="Arial" panose="020B0604020202020204" pitchFamily="34" charset="0"/>
              <a:buChar char="•"/>
            </a:pPr>
            <a:r>
              <a:rPr lang="en-US" sz="2000"/>
              <a:t>What services do you provide?</a:t>
            </a:r>
          </a:p>
          <a:p>
            <a:pPr marL="342900" indent="-342900">
              <a:buFont typeface="Arial" panose="020B0604020202020204" pitchFamily="34" charset="0"/>
              <a:buChar char="•"/>
            </a:pPr>
            <a:r>
              <a:rPr lang="en-US" sz="2000"/>
              <a:t>What communities does your organization serve?</a:t>
            </a:r>
          </a:p>
          <a:p>
            <a:pPr marL="342900" indent="-342900">
              <a:buFont typeface="Arial" panose="020B0604020202020204" pitchFamily="34" charset="0"/>
              <a:buChar char="•"/>
            </a:pPr>
            <a:r>
              <a:rPr lang="en-US" sz="2000"/>
              <a:t>What is your proposed project and how will it fill a gap or meet a need?</a:t>
            </a:r>
          </a:p>
          <a:p>
            <a:pPr marL="342900" indent="-342900">
              <a:buFont typeface="Arial" panose="020B0604020202020204" pitchFamily="34" charset="0"/>
              <a:buChar char="•"/>
            </a:pPr>
            <a:r>
              <a:rPr lang="en-US" sz="2000"/>
              <a:t>What is your past track record of success? </a:t>
            </a:r>
          </a:p>
          <a:p>
            <a:pPr marL="342900" indent="-342900">
              <a:buFont typeface="Arial" panose="020B0604020202020204" pitchFamily="34" charset="0"/>
              <a:buChar char="•"/>
            </a:pPr>
            <a:r>
              <a:rPr lang="en-US" sz="2000"/>
              <a:t>How is your organization/project unique?</a:t>
            </a:r>
          </a:p>
          <a:p>
            <a:pPr marL="342900" indent="-342900">
              <a:buFont typeface="Arial" panose="020B0604020202020204" pitchFamily="34" charset="0"/>
              <a:buChar char="•"/>
            </a:pPr>
            <a:r>
              <a:rPr lang="en-US" sz="2000"/>
              <a:t>Who do you collaborate and partner with?</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265578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126330"/>
            <a:ext cx="10217943" cy="914400"/>
          </a:xfrm>
        </p:spPr>
        <p:txBody>
          <a:bodyPr/>
          <a:lstStyle/>
          <a:p>
            <a:r>
              <a:rPr lang="en-US"/>
              <a:t>Equity, Diversity, and Inclusion </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a:buNone/>
            </a:pPr>
            <a:r>
              <a:rPr lang="en-US" sz="2000"/>
              <a:t>Many funders now ask organizations to describe in a variety of ways how they operationalize a commitment to equity, diversity, and inclusion. </a:t>
            </a:r>
          </a:p>
          <a:p>
            <a:pPr marL="0" indent="0">
              <a:buNone/>
            </a:pPr>
            <a:endParaRPr lang="en-US" sz="2000"/>
          </a:p>
          <a:p>
            <a:pPr marL="0" indent="0">
              <a:buNone/>
            </a:pPr>
            <a:r>
              <a:rPr lang="en-US" sz="2000" b="1"/>
              <a:t>Grant application questions you may see include</a:t>
            </a:r>
            <a:r>
              <a:rPr lang="en-US" sz="2000"/>
              <a:t>: </a:t>
            </a:r>
          </a:p>
          <a:p>
            <a:pPr marL="342900" indent="-342900">
              <a:buFont typeface="Arial" panose="020B0604020202020204" pitchFamily="34" charset="0"/>
              <a:buChar char="•"/>
            </a:pPr>
            <a:r>
              <a:rPr lang="en-US" sz="2000"/>
              <a:t>Describe how you incorporate racial equity and social justice into your work generally and into your program proposal. </a:t>
            </a:r>
          </a:p>
          <a:p>
            <a:pPr marL="342900" indent="-342900">
              <a:buFont typeface="Arial" panose="020B0604020202020204" pitchFamily="34" charset="0"/>
              <a:buChar char="•"/>
            </a:pPr>
            <a:r>
              <a:rPr lang="en-US" sz="2000"/>
              <a:t>Describe how you deliver programming and/or services using culturally and linguistically responsive approaches. How do you address cultural differences when working with youth and families that may come from a background different than your staff.</a:t>
            </a:r>
          </a:p>
          <a:p>
            <a:pPr marL="342900" indent="-342900">
              <a:buFont typeface="Arial" panose="020B0604020202020204" pitchFamily="34" charset="0"/>
              <a:buChar char="•"/>
            </a:pPr>
            <a:r>
              <a:rPr lang="en-US" sz="2000"/>
              <a:t>How do your staff, leadership, and board reflect the communities you serve? Some funders may request that you fill out a chart listing race, ethnicity, gender, and other information about your staff, board, and/or volunteers. </a:t>
            </a:r>
          </a:p>
          <a:p>
            <a:pPr marL="342900" indent="-342900">
              <a:buFont typeface="Arial" panose="020B0604020202020204" pitchFamily="34" charset="0"/>
              <a:buChar char="•"/>
            </a:pPr>
            <a:r>
              <a:rPr lang="en-US" sz="2000"/>
              <a:t>Some funders may ask questions about how your organization is addressing root causes of inequities and social issues in your community.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1234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126330"/>
            <a:ext cx="10217943" cy="914400"/>
          </a:xfrm>
        </p:spPr>
        <p:txBody>
          <a:bodyPr/>
          <a:lstStyle/>
          <a:p>
            <a:r>
              <a:rPr lang="en-US"/>
              <a:t>Goals, objectives, and outcomes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a:buNone/>
            </a:pPr>
            <a:r>
              <a:rPr lang="en-US" sz="2000"/>
              <a:t>This section addresses what you hope to achieve in measurable terms with your funding request. </a:t>
            </a:r>
          </a:p>
          <a:p>
            <a:pPr marL="0" indent="0">
              <a:buNone/>
            </a:pPr>
            <a:endParaRPr lang="en-US" sz="2000"/>
          </a:p>
          <a:p>
            <a:pPr marL="0" indent="0">
              <a:buNone/>
            </a:pPr>
            <a:r>
              <a:rPr lang="en-US" sz="2000" b="1"/>
              <a:t>Goals</a:t>
            </a:r>
            <a:r>
              <a:rPr lang="en-US" sz="2000"/>
              <a:t> = big picture vision</a:t>
            </a:r>
          </a:p>
          <a:p>
            <a:pPr marL="0" indent="0">
              <a:buNone/>
            </a:pPr>
            <a:r>
              <a:rPr lang="en-US" sz="2000" b="1"/>
              <a:t>Objectives</a:t>
            </a:r>
            <a:r>
              <a:rPr lang="en-US" sz="2000"/>
              <a:t> = specify end product of project or program</a:t>
            </a:r>
          </a:p>
          <a:p>
            <a:pPr marL="0" indent="0">
              <a:buNone/>
            </a:pPr>
            <a:r>
              <a:rPr lang="en-US" sz="2000" b="1"/>
              <a:t>Outcomes</a:t>
            </a:r>
            <a:r>
              <a:rPr lang="en-US" sz="2000"/>
              <a:t> = expected measurable change you anticipate</a:t>
            </a:r>
          </a:p>
          <a:p>
            <a:pPr marL="0" indent="0">
              <a:buNone/>
            </a:pPr>
            <a:endParaRPr lang="en-US" sz="2000"/>
          </a:p>
          <a:p>
            <a:pPr marL="0" indent="0">
              <a:buNone/>
            </a:pPr>
            <a:r>
              <a:rPr lang="en-US" sz="2000" b="1"/>
              <a:t>Grant application questions you may see include</a:t>
            </a:r>
            <a:r>
              <a:rPr lang="en-US" sz="2000"/>
              <a:t>: </a:t>
            </a:r>
          </a:p>
          <a:p>
            <a:pPr marL="342900" indent="-342900">
              <a:buFont typeface="Arial" panose="020B0604020202020204" pitchFamily="34" charset="0"/>
              <a:buChar char="•"/>
            </a:pPr>
            <a:r>
              <a:rPr lang="en-US" sz="2000"/>
              <a:t>Describe what you hope to achieve and how you will know if you are succeeding?</a:t>
            </a:r>
          </a:p>
          <a:p>
            <a:pPr marL="342900" indent="-342900">
              <a:buFont typeface="Arial" panose="020B0604020202020204" pitchFamily="34" charset="0"/>
              <a:buChar char="•"/>
            </a:pPr>
            <a:r>
              <a:rPr lang="en-US" sz="2000"/>
              <a:t>Provide a project description including goals, benefit/impact to community, how you will measure success.</a:t>
            </a:r>
          </a:p>
        </p:txBody>
      </p:sp>
    </p:spTree>
    <p:extLst>
      <p:ext uri="{BB962C8B-B14F-4D97-AF65-F5344CB8AC3E}">
        <p14:creationId xmlns:p14="http://schemas.microsoft.com/office/powerpoint/2010/main" val="193680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87028" y="914181"/>
            <a:ext cx="10217943" cy="914400"/>
          </a:xfrm>
        </p:spPr>
        <p:txBody>
          <a:bodyPr/>
          <a:lstStyle/>
          <a:p>
            <a:r>
              <a:rPr lang="en-US"/>
              <a:t>Additional Supports for Summer Fund Recipients </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87027" y="2267169"/>
            <a:ext cx="10217943" cy="3676650"/>
          </a:xfrm>
        </p:spPr>
        <p:txBody>
          <a:bodyPr/>
          <a:lstStyle/>
          <a:p>
            <a:pPr marL="457200" indent="-457200" algn="l">
              <a:buFont typeface="Arial" panose="020B0604020202020204" pitchFamily="34" charset="0"/>
              <a:buChar char="•"/>
            </a:pPr>
            <a:r>
              <a:rPr lang="en-US" sz="2400"/>
              <a:t>We will be offering one-on-one coaching and technical assistance around your specific fundraising questions. A calend.ly link where you can sign up for a session will be sent out next week. </a:t>
            </a:r>
          </a:p>
          <a:p>
            <a:pPr marL="457200" indent="-457200" algn="l">
              <a:buFont typeface="Arial" panose="020B0604020202020204" pitchFamily="34" charset="0"/>
              <a:buChar char="•"/>
            </a:pPr>
            <a:r>
              <a:rPr lang="en-US" sz="2400"/>
              <a:t>A toolkit including grant writing resources and information will be available in May 2023. </a:t>
            </a:r>
          </a:p>
          <a:p>
            <a:pPr marL="457200" indent="-457200" algn="l">
              <a:buFont typeface="Arial" panose="020B0604020202020204" pitchFamily="34" charset="0"/>
              <a:buChar char="•"/>
            </a:pPr>
            <a:r>
              <a:rPr lang="en-US" sz="2400"/>
              <a:t>Additional trainings will be offered on other fund development strategies and how to ensure your organization is ready to seek and manage funds as they come in. </a:t>
            </a:r>
          </a:p>
          <a:p>
            <a:endParaRPr lang="en-US" sz="2400"/>
          </a:p>
        </p:txBody>
      </p:sp>
    </p:spTree>
    <p:extLst>
      <p:ext uri="{BB962C8B-B14F-4D97-AF65-F5344CB8AC3E}">
        <p14:creationId xmlns:p14="http://schemas.microsoft.com/office/powerpoint/2010/main" val="262170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8039" y="620692"/>
            <a:ext cx="10515600" cy="751085"/>
          </a:xfrm>
        </p:spPr>
        <p:txBody>
          <a:bodyPr/>
          <a:lstStyle/>
          <a:p>
            <a:r>
              <a:rPr lang="en-US" sz="3200"/>
              <a:t>What does SMART really mean – can apply to writing goals and objectives</a:t>
            </a:r>
          </a:p>
        </p:txBody>
      </p:sp>
      <p:pic>
        <p:nvPicPr>
          <p:cNvPr id="17" name="Picture 16">
            <a:extLst>
              <a:ext uri="{FF2B5EF4-FFF2-40B4-BE49-F238E27FC236}">
                <a16:creationId xmlns:a16="http://schemas.microsoft.com/office/drawing/2014/main" id="{B396C500-2D33-F759-3C6B-2A32F5D17FD6}"/>
              </a:ext>
            </a:extLst>
          </p:cNvPr>
          <p:cNvPicPr>
            <a:picLocks noChangeAspect="1"/>
          </p:cNvPicPr>
          <p:nvPr/>
        </p:nvPicPr>
        <p:blipFill>
          <a:blip r:embed="rId3"/>
          <a:stretch>
            <a:fillRect/>
          </a:stretch>
        </p:blipFill>
        <p:spPr>
          <a:xfrm>
            <a:off x="2119169" y="-1496165"/>
            <a:ext cx="14483715" cy="7733473"/>
          </a:xfrm>
          <a:prstGeom prst="rect">
            <a:avLst/>
          </a:prstGeom>
        </p:spPr>
      </p:pic>
    </p:spTree>
    <p:extLst>
      <p:ext uri="{BB962C8B-B14F-4D97-AF65-F5344CB8AC3E}">
        <p14:creationId xmlns:p14="http://schemas.microsoft.com/office/powerpoint/2010/main" val="163018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532397"/>
            <a:ext cx="10217943" cy="914400"/>
          </a:xfrm>
        </p:spPr>
        <p:txBody>
          <a:bodyPr/>
          <a:lstStyle/>
          <a:p>
            <a:r>
              <a:rPr lang="en-US"/>
              <a:t>Writing clear, concise goals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631282"/>
            <a:ext cx="5322973" cy="4237121"/>
          </a:xfrm>
        </p:spPr>
        <p:txBody>
          <a:bodyPr/>
          <a:lstStyle/>
          <a:p>
            <a:pPr marL="0" indent="0">
              <a:buFontTx/>
              <a:buNone/>
            </a:pPr>
            <a:r>
              <a:rPr lang="en-US" sz="2000"/>
              <a:t>Goals represent the idealized dream of what you hope to accomplish and are usually presented in terms of hopes, wishes, or desires. </a:t>
            </a:r>
          </a:p>
          <a:p>
            <a:pPr marL="0" indent="0">
              <a:buFontTx/>
              <a:buNone/>
            </a:pPr>
            <a:endParaRPr lang="en-US" sz="2000"/>
          </a:p>
          <a:p>
            <a:pPr marL="0" indent="0">
              <a:buFontTx/>
              <a:buNone/>
            </a:pPr>
            <a:r>
              <a:rPr lang="en-US" sz="2000"/>
              <a:t>Goal statements should be no more than one sentence.</a:t>
            </a:r>
          </a:p>
          <a:p>
            <a:pPr marL="662940" lvl="2" indent="-342900">
              <a:buFontTx/>
              <a:buChar char="•"/>
            </a:pPr>
            <a:r>
              <a:rPr lang="en-US" i="0"/>
              <a:t>Make sure the sentence is clear and concise.</a:t>
            </a:r>
          </a:p>
          <a:p>
            <a:pPr marL="662940" lvl="2" indent="-342900">
              <a:buFontTx/>
              <a:buChar char="•"/>
            </a:pPr>
            <a:r>
              <a:rPr lang="en-US" i="0"/>
              <a:t>Make sure to be clear on who the target audience is.</a:t>
            </a:r>
          </a:p>
          <a:p>
            <a:pPr marL="662940" lvl="2" indent="-342900">
              <a:buFontTx/>
              <a:buChar char="•"/>
            </a:pPr>
            <a:endParaRPr lang="en-US" i="0"/>
          </a:p>
          <a:p>
            <a:pPr marL="0" indent="0">
              <a:buFontTx/>
              <a:buNone/>
            </a:pPr>
            <a:r>
              <a:rPr lang="en-US" sz="2000" i="0"/>
              <a:t>A funder should be able to look at your goal statement and have a clear understanding of what your organization/program is about.</a:t>
            </a:r>
          </a:p>
          <a:p>
            <a:pPr marL="0" indent="0">
              <a:buNone/>
            </a:pPr>
            <a:endParaRPr lang="en-US" sz="2000"/>
          </a:p>
        </p:txBody>
      </p:sp>
      <p:sp>
        <p:nvSpPr>
          <p:cNvPr id="5" name="TextBox 4">
            <a:extLst>
              <a:ext uri="{FF2B5EF4-FFF2-40B4-BE49-F238E27FC236}">
                <a16:creationId xmlns:a16="http://schemas.microsoft.com/office/drawing/2014/main" id="{17C5EAD4-3AD3-01A7-6170-D7A0F01CAFEE}"/>
              </a:ext>
            </a:extLst>
          </p:cNvPr>
          <p:cNvSpPr txBox="1"/>
          <p:nvPr/>
        </p:nvSpPr>
        <p:spPr>
          <a:xfrm>
            <a:off x="6695006" y="1820450"/>
            <a:ext cx="4563545" cy="3217099"/>
          </a:xfrm>
          <a:prstGeom prst="rect">
            <a:avLst/>
          </a:prstGeom>
          <a:solidFill>
            <a:schemeClr val="tx2">
              <a:lumMod val="20000"/>
              <a:lumOff val="80000"/>
            </a:schemeClr>
          </a:solidFill>
          <a:ln>
            <a:solidFill>
              <a:schemeClr val="accent1">
                <a:lumMod val="75000"/>
              </a:schemeClr>
            </a:solidFill>
          </a:ln>
        </p:spPr>
        <p:txBody>
          <a:bodyPr vert="horz" lIns="0" tIns="0" rIns="0" bIns="0" rtlCol="0">
            <a:normAutofit fontScale="92500" lnSpcReduction="10000"/>
          </a:bodyPr>
          <a:lstStyle/>
          <a:p>
            <a:pPr marL="0" indent="0">
              <a:lnSpc>
                <a:spcPct val="90000"/>
              </a:lnSpc>
              <a:spcAft>
                <a:spcPts val="600"/>
              </a:spcAft>
              <a:buClr>
                <a:schemeClr val="accent2"/>
              </a:buClr>
              <a:buFontTx/>
              <a:buNone/>
            </a:pPr>
            <a:r>
              <a:rPr lang="en-US" sz="2500">
                <a:latin typeface="+mj-lt"/>
              </a:rPr>
              <a:t>   </a:t>
            </a:r>
          </a:p>
          <a:p>
            <a:pPr marL="0" indent="0">
              <a:lnSpc>
                <a:spcPct val="90000"/>
              </a:lnSpc>
              <a:spcAft>
                <a:spcPts val="600"/>
              </a:spcAft>
              <a:buClr>
                <a:schemeClr val="accent2"/>
              </a:buClr>
              <a:buFontTx/>
              <a:buNone/>
            </a:pPr>
            <a:r>
              <a:rPr lang="en-US" sz="2500">
                <a:latin typeface="+mj-lt"/>
              </a:rPr>
              <a:t>    Good words to use for goals:</a:t>
            </a:r>
          </a:p>
          <a:p>
            <a:pPr marL="0" indent="0">
              <a:lnSpc>
                <a:spcPct val="90000"/>
              </a:lnSpc>
              <a:spcAft>
                <a:spcPts val="600"/>
              </a:spcAft>
              <a:buClr>
                <a:schemeClr val="accent2"/>
              </a:buClr>
              <a:buFontTx/>
              <a:buNone/>
            </a:pPr>
            <a:endParaRPr lang="en-US" sz="2500">
              <a:latin typeface="+mj-lt"/>
            </a:endParaRPr>
          </a:p>
          <a:p>
            <a:pPr marL="742950" lvl="1" indent="-285750">
              <a:lnSpc>
                <a:spcPct val="90000"/>
              </a:lnSpc>
              <a:spcAft>
                <a:spcPts val="600"/>
              </a:spcAft>
              <a:buClr>
                <a:schemeClr val="accent2"/>
              </a:buClr>
              <a:buFontTx/>
              <a:buChar char="•"/>
            </a:pPr>
            <a:r>
              <a:rPr lang="en-US" sz="2500">
                <a:latin typeface="+mj-lt"/>
              </a:rPr>
              <a:t>Improve</a:t>
            </a:r>
          </a:p>
          <a:p>
            <a:pPr marL="742950" lvl="1" indent="-285750">
              <a:lnSpc>
                <a:spcPct val="90000"/>
              </a:lnSpc>
              <a:spcAft>
                <a:spcPts val="600"/>
              </a:spcAft>
              <a:buClr>
                <a:schemeClr val="accent2"/>
              </a:buClr>
              <a:buFontTx/>
              <a:buChar char="•"/>
            </a:pPr>
            <a:r>
              <a:rPr lang="en-US" sz="2500">
                <a:latin typeface="+mj-lt"/>
              </a:rPr>
              <a:t>Promote</a:t>
            </a:r>
          </a:p>
          <a:p>
            <a:pPr marL="742950" lvl="1" indent="-285750">
              <a:lnSpc>
                <a:spcPct val="90000"/>
              </a:lnSpc>
              <a:spcAft>
                <a:spcPts val="600"/>
              </a:spcAft>
              <a:buClr>
                <a:schemeClr val="accent2"/>
              </a:buClr>
              <a:buFontTx/>
              <a:buChar char="•"/>
            </a:pPr>
            <a:r>
              <a:rPr lang="en-US" sz="2500">
                <a:latin typeface="+mj-lt"/>
              </a:rPr>
              <a:t>Strengthen</a:t>
            </a:r>
          </a:p>
          <a:p>
            <a:pPr marL="742950" lvl="1" indent="-285750">
              <a:lnSpc>
                <a:spcPct val="90000"/>
              </a:lnSpc>
              <a:spcAft>
                <a:spcPts val="600"/>
              </a:spcAft>
              <a:buClr>
                <a:schemeClr val="accent2"/>
              </a:buClr>
              <a:buFontTx/>
              <a:buChar char="•"/>
            </a:pPr>
            <a:r>
              <a:rPr lang="en-US" sz="2500">
                <a:latin typeface="+mj-lt"/>
              </a:rPr>
              <a:t>Advocate</a:t>
            </a:r>
          </a:p>
          <a:p>
            <a:pPr marL="742950" lvl="1" indent="-285750">
              <a:lnSpc>
                <a:spcPct val="90000"/>
              </a:lnSpc>
              <a:spcAft>
                <a:spcPts val="600"/>
              </a:spcAft>
              <a:buClr>
                <a:schemeClr val="accent2"/>
              </a:buClr>
              <a:buFontTx/>
              <a:buChar char="•"/>
            </a:pPr>
            <a:r>
              <a:rPr lang="en-US" sz="2500">
                <a:latin typeface="+mj-lt"/>
              </a:rPr>
              <a:t>Empower</a:t>
            </a:r>
          </a:p>
          <a:p>
            <a:pPr>
              <a:lnSpc>
                <a:spcPct val="90000"/>
              </a:lnSpc>
              <a:spcAft>
                <a:spcPts val="600"/>
              </a:spcAft>
              <a:buClr>
                <a:schemeClr val="accent2"/>
              </a:buClr>
            </a:pPr>
            <a:r>
              <a:rPr lang="en-US" sz="2500">
                <a:latin typeface="+mj-lt"/>
              </a:rPr>
              <a:t> </a:t>
            </a:r>
          </a:p>
          <a:p>
            <a:pPr>
              <a:lnSpc>
                <a:spcPct val="90000"/>
              </a:lnSpc>
              <a:spcAft>
                <a:spcPts val="600"/>
              </a:spcAft>
              <a:buClr>
                <a:schemeClr val="accent2"/>
              </a:buClr>
            </a:pPr>
            <a:endParaRPr lang="en-US" sz="2500">
              <a:latin typeface="+mj-lt"/>
            </a:endParaRPr>
          </a:p>
        </p:txBody>
      </p:sp>
    </p:spTree>
    <p:extLst>
      <p:ext uri="{BB962C8B-B14F-4D97-AF65-F5344CB8AC3E}">
        <p14:creationId xmlns:p14="http://schemas.microsoft.com/office/powerpoint/2010/main" val="210040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532397"/>
            <a:ext cx="10217943" cy="914400"/>
          </a:xfrm>
        </p:spPr>
        <p:txBody>
          <a:bodyPr/>
          <a:lstStyle/>
          <a:p>
            <a:r>
              <a:rPr lang="en-US"/>
              <a:t>Writing SMART objectives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631282"/>
            <a:ext cx="5322973" cy="4237121"/>
          </a:xfrm>
        </p:spPr>
        <p:txBody>
          <a:bodyPr/>
          <a:lstStyle/>
          <a:p>
            <a:pPr marL="0" indent="0">
              <a:buNone/>
            </a:pPr>
            <a:r>
              <a:rPr lang="en-US" sz="2400">
                <a:latin typeface="+mn-lt"/>
              </a:rPr>
              <a:t>Objectives specify the end products of a project and should show what is expected in measurable and concrete terms over the course of the project. </a:t>
            </a:r>
          </a:p>
          <a:p>
            <a:pPr marL="0" indent="0">
              <a:buNone/>
            </a:pPr>
            <a:endParaRPr lang="en-US" sz="2400"/>
          </a:p>
          <a:p>
            <a:pPr marL="342900" indent="-342900">
              <a:buFont typeface="Arial" panose="020B0604020202020204" pitchFamily="34" charset="0"/>
              <a:buChar char="•"/>
            </a:pPr>
            <a:r>
              <a:rPr lang="en-US" sz="2400"/>
              <a:t>List objectives in no more than one or two sentences in approximate order of importance.</a:t>
            </a:r>
          </a:p>
          <a:p>
            <a:pPr marL="342900" indent="-342900">
              <a:buFont typeface="Arial" panose="020B0604020202020204" pitchFamily="34" charset="0"/>
              <a:buChar char="•"/>
            </a:pPr>
            <a:r>
              <a:rPr lang="en-US" sz="2400"/>
              <a:t>Avoid confusing your objectives (the what and when) with your methods (the how). </a:t>
            </a:r>
          </a:p>
          <a:p>
            <a:pPr marL="0" indent="0">
              <a:buFontTx/>
              <a:buNone/>
            </a:pPr>
            <a:endParaRPr lang="en-US" sz="2000" i="0"/>
          </a:p>
          <a:p>
            <a:pPr marL="0" indent="0">
              <a:buNone/>
            </a:pPr>
            <a:endParaRPr lang="en-US" sz="2000"/>
          </a:p>
        </p:txBody>
      </p:sp>
      <p:sp>
        <p:nvSpPr>
          <p:cNvPr id="5" name="TextBox 4">
            <a:extLst>
              <a:ext uri="{FF2B5EF4-FFF2-40B4-BE49-F238E27FC236}">
                <a16:creationId xmlns:a16="http://schemas.microsoft.com/office/drawing/2014/main" id="{17C5EAD4-3AD3-01A7-6170-D7A0F01CAFEE}"/>
              </a:ext>
            </a:extLst>
          </p:cNvPr>
          <p:cNvSpPr txBox="1"/>
          <p:nvPr/>
        </p:nvSpPr>
        <p:spPr>
          <a:xfrm>
            <a:off x="6484017" y="1631282"/>
            <a:ext cx="5322972" cy="3217099"/>
          </a:xfrm>
          <a:prstGeom prst="rect">
            <a:avLst/>
          </a:prstGeom>
          <a:solidFill>
            <a:schemeClr val="tx2">
              <a:lumMod val="20000"/>
              <a:lumOff val="80000"/>
            </a:schemeClr>
          </a:solidFill>
          <a:ln>
            <a:solidFill>
              <a:schemeClr val="accent1">
                <a:lumMod val="75000"/>
              </a:schemeClr>
            </a:solidFill>
          </a:ln>
        </p:spPr>
        <p:txBody>
          <a:bodyPr vert="horz" lIns="0" tIns="0" rIns="0" bIns="0" rtlCol="0">
            <a:normAutofit fontScale="25000" lnSpcReduction="20000"/>
          </a:bodyPr>
          <a:lstStyle/>
          <a:p>
            <a:pPr marL="0" indent="0">
              <a:lnSpc>
                <a:spcPct val="90000"/>
              </a:lnSpc>
              <a:spcAft>
                <a:spcPts val="600"/>
              </a:spcAft>
              <a:buClr>
                <a:schemeClr val="accent2"/>
              </a:buClr>
              <a:buFontTx/>
              <a:buNone/>
            </a:pPr>
            <a:r>
              <a:rPr lang="en-US" sz="2500">
                <a:latin typeface="+mj-lt"/>
              </a:rPr>
              <a:t>   </a:t>
            </a:r>
          </a:p>
          <a:p>
            <a:pPr marL="0" indent="0">
              <a:lnSpc>
                <a:spcPct val="90000"/>
              </a:lnSpc>
              <a:spcAft>
                <a:spcPts val="600"/>
              </a:spcAft>
              <a:buClr>
                <a:schemeClr val="accent2"/>
              </a:buClr>
              <a:buFontTx/>
              <a:buNone/>
            </a:pPr>
            <a:r>
              <a:rPr lang="en-US" sz="9600">
                <a:latin typeface="+mj-lt"/>
              </a:rPr>
              <a:t>    </a:t>
            </a:r>
            <a:r>
              <a:rPr lang="en-US" sz="9600">
                <a:latin typeface="+mj-lt"/>
                <a:cs typeface="Arial" panose="020B0604020202020204" pitchFamily="34" charset="0"/>
              </a:rPr>
              <a:t>Use action verbs to write objectives:</a:t>
            </a:r>
          </a:p>
          <a:p>
            <a:pPr marL="0" indent="0">
              <a:lnSpc>
                <a:spcPct val="90000"/>
              </a:lnSpc>
              <a:spcAft>
                <a:spcPts val="600"/>
              </a:spcAft>
              <a:buClr>
                <a:schemeClr val="accent2"/>
              </a:buClr>
              <a:buFontTx/>
              <a:buNone/>
            </a:pPr>
            <a:endParaRPr lang="en-US" sz="9600">
              <a:latin typeface="+mj-lt"/>
              <a:cs typeface="Arial" panose="020B0604020202020204" pitchFamily="34" charset="0"/>
            </a:endParaRPr>
          </a:p>
          <a:p>
            <a:pPr marL="914400" lvl="1" indent="-457200">
              <a:buFont typeface="Arial" panose="020B0604020202020204" pitchFamily="34" charset="0"/>
              <a:buChar char="•"/>
            </a:pPr>
            <a:r>
              <a:rPr lang="en-US" sz="9600">
                <a:latin typeface="+mj-lt"/>
                <a:cs typeface="Arial" panose="020B0604020202020204" pitchFamily="34" charset="0"/>
              </a:rPr>
              <a:t>Assess</a:t>
            </a:r>
          </a:p>
          <a:p>
            <a:pPr marL="914400" lvl="1" indent="-457200">
              <a:buFont typeface="Arial" panose="020B0604020202020204" pitchFamily="34" charset="0"/>
              <a:buChar char="•"/>
            </a:pPr>
            <a:r>
              <a:rPr lang="en-US" sz="9600">
                <a:latin typeface="+mj-lt"/>
                <a:cs typeface="Arial" panose="020B0604020202020204" pitchFamily="34" charset="0"/>
              </a:rPr>
              <a:t>Build</a:t>
            </a:r>
          </a:p>
          <a:p>
            <a:pPr marL="914400" lvl="1" indent="-457200">
              <a:buFont typeface="Arial" panose="020B0604020202020204" pitchFamily="34" charset="0"/>
              <a:buChar char="•"/>
            </a:pPr>
            <a:r>
              <a:rPr lang="en-US" sz="9600">
                <a:latin typeface="+mj-lt"/>
                <a:cs typeface="Arial" panose="020B0604020202020204" pitchFamily="34" charset="0"/>
              </a:rPr>
              <a:t>Coordinate</a:t>
            </a:r>
          </a:p>
          <a:p>
            <a:pPr marL="914400" lvl="1" indent="-457200">
              <a:buFont typeface="Arial" panose="020B0604020202020204" pitchFamily="34" charset="0"/>
              <a:buChar char="•"/>
            </a:pPr>
            <a:r>
              <a:rPr lang="en-US" sz="9600">
                <a:latin typeface="+mj-lt"/>
                <a:cs typeface="Arial" panose="020B0604020202020204" pitchFamily="34" charset="0"/>
              </a:rPr>
              <a:t>Increase</a:t>
            </a:r>
          </a:p>
          <a:p>
            <a:pPr marL="914400" lvl="1" indent="-457200">
              <a:buFont typeface="Arial" panose="020B0604020202020204" pitchFamily="34" charset="0"/>
              <a:buChar char="•"/>
            </a:pPr>
            <a:r>
              <a:rPr lang="en-US" sz="9600">
                <a:latin typeface="+mj-lt"/>
                <a:cs typeface="Arial" panose="020B0604020202020204" pitchFamily="34" charset="0"/>
              </a:rPr>
              <a:t>Decrease</a:t>
            </a:r>
          </a:p>
          <a:p>
            <a:pPr marL="914400" lvl="1" indent="-457200">
              <a:buFont typeface="Arial" panose="020B0604020202020204" pitchFamily="34" charset="0"/>
              <a:buChar char="•"/>
            </a:pPr>
            <a:r>
              <a:rPr lang="en-US" sz="9600">
                <a:latin typeface="+mj-lt"/>
                <a:cs typeface="Arial" panose="020B0604020202020204" pitchFamily="34" charset="0"/>
              </a:rPr>
              <a:t>Establish</a:t>
            </a:r>
          </a:p>
          <a:p>
            <a:pPr marL="914400" lvl="1" indent="-457200">
              <a:buFont typeface="Arial" panose="020B0604020202020204" pitchFamily="34" charset="0"/>
              <a:buChar char="•"/>
            </a:pPr>
            <a:r>
              <a:rPr lang="en-US" sz="9600">
                <a:latin typeface="+mj-lt"/>
                <a:cs typeface="Arial" panose="020B0604020202020204" pitchFamily="34" charset="0"/>
              </a:rPr>
              <a:t>Design</a:t>
            </a:r>
          </a:p>
          <a:p>
            <a:pPr>
              <a:lnSpc>
                <a:spcPct val="90000"/>
              </a:lnSpc>
              <a:spcAft>
                <a:spcPts val="600"/>
              </a:spcAft>
              <a:buClr>
                <a:schemeClr val="accent2"/>
              </a:buClr>
            </a:pPr>
            <a:r>
              <a:rPr lang="en-US" sz="2500">
                <a:latin typeface="+mj-lt"/>
              </a:rPr>
              <a:t> </a:t>
            </a:r>
          </a:p>
          <a:p>
            <a:pPr>
              <a:lnSpc>
                <a:spcPct val="90000"/>
              </a:lnSpc>
              <a:spcAft>
                <a:spcPts val="600"/>
              </a:spcAft>
              <a:buClr>
                <a:schemeClr val="accent2"/>
              </a:buClr>
            </a:pPr>
            <a:endParaRPr lang="en-US" sz="2500">
              <a:latin typeface="+mj-lt"/>
            </a:endParaRPr>
          </a:p>
        </p:txBody>
      </p:sp>
    </p:spTree>
    <p:extLst>
      <p:ext uri="{BB962C8B-B14F-4D97-AF65-F5344CB8AC3E}">
        <p14:creationId xmlns:p14="http://schemas.microsoft.com/office/powerpoint/2010/main" val="425380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532397"/>
            <a:ext cx="10217943" cy="914400"/>
          </a:xfrm>
        </p:spPr>
        <p:txBody>
          <a:bodyPr/>
          <a:lstStyle/>
          <a:p>
            <a:r>
              <a:rPr lang="en-US"/>
              <a:t>Outcomes to demonstrate impact</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631282"/>
            <a:ext cx="9734551" cy="42371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Outcomes are the benefits, changes, or effects that occur to the target population, systems, or other areas that will change due to the project or organization’s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Funders will often ask an applicant to include their projected outcomes, such as the </a:t>
            </a:r>
            <a:r>
              <a:rPr lang="en-US" sz="2000" b="1"/>
              <a:t>change in behaviors, skills, or knowledge</a:t>
            </a:r>
            <a:r>
              <a:rPr lang="en-US" sz="2000"/>
              <a:t>. </a:t>
            </a:r>
          </a:p>
          <a:p>
            <a:pPr marR="0" lvl="0" algn="l" defTabSz="914400" rtl="0" eaLnBrk="1" fontAlgn="auto" latinLnBrk="0" hangingPunct="1">
              <a:lnSpc>
                <a:spcPct val="100000"/>
              </a:lnSpc>
              <a:spcBef>
                <a:spcPts val="0"/>
              </a:spcBef>
              <a:spcAft>
                <a:spcPts val="0"/>
              </a:spcAft>
              <a:buClrTx/>
              <a:buSzTx/>
              <a:tabLst/>
              <a:defRPr/>
            </a:pPr>
            <a:endParaRPr lang="en-US" sz="20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The evaluation plan sets up the methods by which you plan to measure the outcomes, e.g. through surveys. *</a:t>
            </a:r>
            <a:r>
              <a:rPr lang="en-US" sz="2000" u="sng"/>
              <a:t>Important to set up systems early to collect data over the course of the funding period.</a:t>
            </a:r>
          </a:p>
          <a:p>
            <a:pPr marR="0" lvl="0" algn="l" defTabSz="914400" rtl="0" eaLnBrk="1" fontAlgn="auto" latinLnBrk="0" hangingPunct="1">
              <a:lnSpc>
                <a:spcPct val="100000"/>
              </a:lnSpc>
              <a:spcBef>
                <a:spcPts val="0"/>
              </a:spcBef>
              <a:spcAft>
                <a:spcPts val="0"/>
              </a:spcAft>
              <a:buClrTx/>
              <a:buSzTx/>
              <a:tabLst/>
              <a:defRPr/>
            </a:pPr>
            <a:endParaRPr lang="en-US" sz="20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Sharing past outcome data in a grant application for the program you are requesting funding for, or another program of your organization is a way to demonstrate your ability to collect and analyze data, and show the impact of your efforts.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p:txBody>
      </p:sp>
    </p:spTree>
    <p:extLst>
      <p:ext uri="{BB962C8B-B14F-4D97-AF65-F5344CB8AC3E}">
        <p14:creationId xmlns:p14="http://schemas.microsoft.com/office/powerpoint/2010/main" val="372947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238625"/>
            <a:ext cx="10217943" cy="914400"/>
          </a:xfrm>
        </p:spPr>
        <p:txBody>
          <a:bodyPr/>
          <a:lstStyle/>
          <a:p>
            <a:r>
              <a:rPr lang="en-US"/>
              <a:t>Evaluation plan and how to measure impact/outcomes </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a:buNone/>
            </a:pPr>
            <a:r>
              <a:rPr lang="en-US" sz="2000"/>
              <a:t>Designing an evaluation plan will provide the systems to measure whether the desired outcomes have been met. </a:t>
            </a:r>
          </a:p>
          <a:p>
            <a:pPr marL="0" indent="0">
              <a:buNone/>
            </a:pPr>
            <a:endParaRPr lang="en-US" sz="2000"/>
          </a:p>
          <a:p>
            <a:pPr marL="0" indent="0">
              <a:buNone/>
            </a:pPr>
            <a:r>
              <a:rPr lang="en-US" sz="2000"/>
              <a:t>An evaluation plan can be simple, but should include:</a:t>
            </a:r>
          </a:p>
          <a:p>
            <a:pPr marL="342900" indent="-342900">
              <a:buFont typeface="Arial" panose="020B0604020202020204" pitchFamily="34" charset="0"/>
              <a:buChar char="•"/>
            </a:pPr>
            <a:r>
              <a:rPr lang="en-US" sz="2000"/>
              <a:t>Type of data/information you’ll collect to measure outcomes.</a:t>
            </a:r>
          </a:p>
          <a:p>
            <a:pPr marL="1028700" lvl="1" indent="-342900"/>
            <a:r>
              <a:rPr lang="en-US" sz="2000" b="1" i="0">
                <a:effectLst/>
                <a:cs typeface="Arial" panose="020B0604020202020204" pitchFamily="34" charset="0"/>
              </a:rPr>
              <a:t>Quantitative data </a:t>
            </a:r>
            <a:r>
              <a:rPr lang="en-US" sz="2000" i="0">
                <a:effectLst/>
                <a:cs typeface="Arial" panose="020B0604020202020204" pitchFamily="34" charset="0"/>
              </a:rPr>
              <a:t>is data that can either be counted or compared on a numeric scale (# of people served, % increase in skills)</a:t>
            </a:r>
          </a:p>
          <a:p>
            <a:pPr marL="1028700" lvl="1" indent="-342900"/>
            <a:r>
              <a:rPr lang="en-US" sz="2000" b="1" i="0">
                <a:effectLst/>
                <a:cs typeface="Arial" panose="020B0604020202020204" pitchFamily="34" charset="0"/>
              </a:rPr>
              <a:t>Qualitative data </a:t>
            </a:r>
            <a:r>
              <a:rPr lang="en-US" sz="2000" i="0">
                <a:effectLst/>
                <a:cs typeface="Arial" panose="020B0604020202020204" pitchFamily="34" charset="0"/>
              </a:rPr>
              <a:t>tends to answer questions about the 'what', 'how’, and 'why' of a phenomenon, rather than questions of 'how many' or 'how much’ (impact stories, client testimonials).</a:t>
            </a:r>
            <a:endParaRPr lang="en-US" sz="2000">
              <a:cs typeface="Arial" panose="020B0604020202020204" pitchFamily="34" charset="0"/>
            </a:endParaRPr>
          </a:p>
          <a:p>
            <a:pPr marL="342900" indent="-342900">
              <a:buFont typeface="Arial" panose="020B0604020202020204" pitchFamily="34" charset="0"/>
              <a:buChar char="•"/>
            </a:pPr>
            <a:r>
              <a:rPr lang="en-US" sz="2000"/>
              <a:t>How often you will collect the information such as pre and post-surveys?</a:t>
            </a:r>
          </a:p>
          <a:p>
            <a:pPr marL="342900" indent="-342900">
              <a:buFont typeface="Arial" panose="020B0604020202020204" pitchFamily="34" charset="0"/>
              <a:buChar char="•"/>
            </a:pPr>
            <a:r>
              <a:rPr lang="en-US" sz="2000"/>
              <a:t>Who will collect the information?</a:t>
            </a:r>
          </a:p>
          <a:p>
            <a:pPr marL="342900" indent="-342900">
              <a:buFont typeface="Arial" panose="020B0604020202020204" pitchFamily="34" charset="0"/>
              <a:buChar char="•"/>
            </a:pPr>
            <a:r>
              <a:rPr lang="en-US" sz="2000"/>
              <a:t>Who will analyze the information and report the results?</a:t>
            </a:r>
          </a:p>
        </p:txBody>
      </p:sp>
    </p:spTree>
    <p:extLst>
      <p:ext uri="{BB962C8B-B14F-4D97-AF65-F5344CB8AC3E}">
        <p14:creationId xmlns:p14="http://schemas.microsoft.com/office/powerpoint/2010/main" val="1999884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87028" y="255306"/>
            <a:ext cx="10217943" cy="914400"/>
          </a:xfrm>
        </p:spPr>
        <p:txBody>
          <a:bodyPr/>
          <a:lstStyle/>
          <a:p>
            <a:r>
              <a:rPr lang="en-US"/>
              <a:t>Sample goals, objectives, and outcomes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87027" y="1310439"/>
            <a:ext cx="10217943" cy="4237121"/>
          </a:xfrm>
        </p:spPr>
        <p:txBody>
          <a:bodyPr/>
          <a:lstStyle/>
          <a:p>
            <a:pPr marL="0" indent="0" rtl="0" fontAlgn="base">
              <a:spcBef>
                <a:spcPts val="0"/>
              </a:spcBef>
              <a:spcAft>
                <a:spcPts val="0"/>
              </a:spcAft>
              <a:buNone/>
            </a:pPr>
            <a:r>
              <a:rPr lang="en-US" sz="2000" b="1"/>
              <a:t>Goal:</a:t>
            </a:r>
            <a:r>
              <a:rPr lang="en-US" sz="2000"/>
              <a:t> </a:t>
            </a:r>
            <a:r>
              <a:rPr lang="en-US" sz="2000" b="0" i="0" u="none" strike="noStrike">
                <a:effectLst/>
              </a:rPr>
              <a:t>Build a pipeline to STEM careers for young people from historically underrepresented communities.</a:t>
            </a:r>
          </a:p>
          <a:p>
            <a:pPr marL="0" indent="0" rtl="0" fontAlgn="base">
              <a:spcBef>
                <a:spcPts val="0"/>
              </a:spcBef>
              <a:spcAft>
                <a:spcPts val="0"/>
              </a:spcAft>
              <a:buNone/>
            </a:pPr>
            <a:endParaRPr lang="en-US" sz="2000" b="0" i="0" u="none" strike="noStrike">
              <a:effectLst/>
            </a:endParaRPr>
          </a:p>
          <a:p>
            <a:pPr marL="342900" indent="-342900" fontAlgn="base">
              <a:spcBef>
                <a:spcPts val="0"/>
              </a:spcBef>
              <a:buFont typeface="Arial" panose="020B0604020202020204" pitchFamily="34" charset="0"/>
              <a:buChar char="•"/>
            </a:pPr>
            <a:r>
              <a:rPr lang="en-US" sz="2000" b="1" i="0" u="none" strike="noStrike">
                <a:effectLst/>
              </a:rPr>
              <a:t>Objective:</a:t>
            </a:r>
            <a:r>
              <a:rPr lang="en-US" sz="2000" b="0" i="0" u="none" strike="noStrike">
                <a:effectLst/>
              </a:rPr>
              <a:t> Establish a mentor relationship for each of the 30 program participants to meet monthly either in-person or virtually</a:t>
            </a:r>
            <a:r>
              <a:rPr lang="en-US" sz="2000"/>
              <a:t> to support their career exploration.  </a:t>
            </a:r>
          </a:p>
          <a:p>
            <a:pPr marL="342900" indent="-342900" fontAlgn="base">
              <a:spcBef>
                <a:spcPts val="0"/>
              </a:spcBef>
              <a:buFont typeface="Arial" panose="020B0604020202020204" pitchFamily="34" charset="0"/>
              <a:buChar char="•"/>
            </a:pPr>
            <a:r>
              <a:rPr lang="en-US" sz="2000" b="1"/>
              <a:t>Objective:</a:t>
            </a:r>
            <a:r>
              <a:rPr lang="en-US" sz="2000"/>
              <a:t> Increase awareness of career opportunities in tech industries for youth of color and low-income youth. </a:t>
            </a:r>
          </a:p>
          <a:p>
            <a:pPr fontAlgn="base">
              <a:spcBef>
                <a:spcPts val="0"/>
              </a:spcBef>
              <a:buFont typeface="Arial" panose="020B0604020202020204" pitchFamily="34" charset="0"/>
              <a:buChar char="•"/>
            </a:pPr>
            <a:endParaRPr lang="en-US" sz="2000" b="0" i="0" u="none" strike="noStrike">
              <a:effectLst/>
            </a:endParaRPr>
          </a:p>
          <a:p>
            <a:pPr marL="0" indent="0" fontAlgn="base">
              <a:spcBef>
                <a:spcPts val="0"/>
              </a:spcBef>
              <a:buNone/>
            </a:pPr>
            <a:r>
              <a:rPr lang="en-US" sz="2000" b="1"/>
              <a:t>Outcomes:</a:t>
            </a:r>
          </a:p>
          <a:p>
            <a:pPr marL="342900" indent="-342900" fontAlgn="base">
              <a:spcBef>
                <a:spcPts val="0"/>
              </a:spcBef>
              <a:buFont typeface="Arial" panose="020B0604020202020204" pitchFamily="34" charset="0"/>
              <a:buChar char="•"/>
            </a:pPr>
            <a:r>
              <a:rPr lang="en-US" sz="2000"/>
              <a:t>80% of youth express interest and see a pathway to a career in tech. </a:t>
            </a:r>
          </a:p>
          <a:p>
            <a:pPr marL="342900" indent="-342900" fontAlgn="base">
              <a:spcBef>
                <a:spcPts val="0"/>
              </a:spcBef>
              <a:buFont typeface="Arial" panose="020B0604020202020204" pitchFamily="34" charset="0"/>
              <a:buChar char="•"/>
            </a:pPr>
            <a:r>
              <a:rPr lang="en-US" sz="2000"/>
              <a:t>90% of youth are matched with a mentor and meet on a monthly basis. </a:t>
            </a:r>
          </a:p>
          <a:p>
            <a:pPr marL="0" indent="0" fontAlgn="base">
              <a:spcBef>
                <a:spcPts val="0"/>
              </a:spcBef>
              <a:buNone/>
            </a:pPr>
            <a:endParaRPr lang="en-US" sz="2000"/>
          </a:p>
          <a:p>
            <a:pPr marL="0" indent="0" fontAlgn="base">
              <a:spcBef>
                <a:spcPts val="0"/>
              </a:spcBef>
              <a:buNone/>
            </a:pPr>
            <a:r>
              <a:rPr lang="en-US" sz="2000" b="1" i="0" u="none" strike="noStrike">
                <a:effectLst/>
              </a:rPr>
              <a:t>Measured by:</a:t>
            </a:r>
          </a:p>
          <a:p>
            <a:pPr marL="0" indent="0" fontAlgn="base">
              <a:spcBef>
                <a:spcPts val="0"/>
              </a:spcBef>
              <a:buNone/>
            </a:pPr>
            <a:endParaRPr lang="en-US" sz="2000"/>
          </a:p>
          <a:p>
            <a:pPr marL="342900" indent="-342900" fontAlgn="base">
              <a:spcBef>
                <a:spcPts val="0"/>
              </a:spcBef>
              <a:buFont typeface="Arial" panose="020B0604020202020204" pitchFamily="34" charset="0"/>
              <a:buChar char="•"/>
            </a:pPr>
            <a:r>
              <a:rPr lang="en-US" sz="2000" b="0" i="0" u="none" strike="noStrike">
                <a:effectLst/>
              </a:rPr>
              <a:t>Pre- and post-</a:t>
            </a:r>
            <a:r>
              <a:rPr lang="en-US" sz="2000"/>
              <a:t>surveys asking questions about skills and knowledge gained in the program.</a:t>
            </a:r>
          </a:p>
          <a:p>
            <a:pPr marL="342900" indent="-342900" fontAlgn="base">
              <a:spcBef>
                <a:spcPts val="0"/>
              </a:spcBef>
              <a:buFont typeface="Arial" panose="020B0604020202020204" pitchFamily="34" charset="0"/>
              <a:buChar char="•"/>
            </a:pPr>
            <a:r>
              <a:rPr lang="en-US" sz="2000"/>
              <a:t>Data collected on mentor program, number of mentors, and number of young people served and matched with a mentor. </a:t>
            </a:r>
          </a:p>
          <a:p>
            <a:pPr marL="0" indent="0">
              <a:buFontTx/>
              <a:buNone/>
            </a:pPr>
            <a:endParaRPr lang="en-US" sz="2000" i="0"/>
          </a:p>
          <a:p>
            <a:pPr marL="0" indent="0">
              <a:buNone/>
            </a:pPr>
            <a:endParaRPr lang="en-US" sz="2000"/>
          </a:p>
        </p:txBody>
      </p:sp>
    </p:spTree>
    <p:extLst>
      <p:ext uri="{BB962C8B-B14F-4D97-AF65-F5344CB8AC3E}">
        <p14:creationId xmlns:p14="http://schemas.microsoft.com/office/powerpoint/2010/main" val="1950653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1313265" y="853240"/>
            <a:ext cx="9838127" cy="914400"/>
          </a:xfrm>
        </p:spPr>
        <p:txBody>
          <a:bodyPr/>
          <a:lstStyle/>
          <a:p>
            <a:r>
              <a:rPr lang="en-US"/>
              <a:t>What are some of the ways that you measure impact in your program?</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1313265" y="2452255"/>
            <a:ext cx="8329499" cy="3192287"/>
          </a:xfrm>
        </p:spPr>
        <p:txBody>
          <a:bodyPr/>
          <a:lstStyle/>
          <a:p>
            <a:pPr marL="342900" indent="-342900">
              <a:buFont typeface="Arial" panose="020B0604020202020204" pitchFamily="34" charset="0"/>
              <a:buChar char="•"/>
            </a:pPr>
            <a:r>
              <a:rPr lang="en-US" sz="2800"/>
              <a:t>Surveys</a:t>
            </a:r>
          </a:p>
          <a:p>
            <a:pPr marL="342900" indent="-342900">
              <a:buFont typeface="Arial" panose="020B0604020202020204" pitchFamily="34" charset="0"/>
              <a:buChar char="•"/>
            </a:pPr>
            <a:r>
              <a:rPr lang="en-US" sz="2800"/>
              <a:t>Focus groups</a:t>
            </a:r>
          </a:p>
          <a:p>
            <a:pPr marL="342900" indent="-342900">
              <a:buFont typeface="Arial" panose="020B0604020202020204" pitchFamily="34" charset="0"/>
              <a:buChar char="•"/>
            </a:pPr>
            <a:r>
              <a:rPr lang="en-US" sz="2800"/>
              <a:t>Assessments</a:t>
            </a:r>
          </a:p>
          <a:p>
            <a:pPr marL="342900" indent="-342900">
              <a:buFont typeface="Arial" panose="020B0604020202020204" pitchFamily="34" charset="0"/>
              <a:buChar char="•"/>
            </a:pPr>
            <a:r>
              <a:rPr lang="en-US" sz="2800"/>
              <a:t>Other ways?</a:t>
            </a:r>
          </a:p>
          <a:p>
            <a:pPr marL="342900" indent="-342900">
              <a:buFont typeface="Arial" panose="020B0604020202020204" pitchFamily="34" charset="0"/>
              <a:buChar char="•"/>
            </a:pPr>
            <a:endParaRPr lang="en-US" sz="2800"/>
          </a:p>
          <a:p>
            <a:r>
              <a:rPr lang="en-US" sz="2800" b="1" u="sng"/>
              <a:t>Please share in the chat!</a:t>
            </a:r>
          </a:p>
          <a:p>
            <a:endParaRPr lang="en-US" sz="2000"/>
          </a:p>
        </p:txBody>
      </p:sp>
    </p:spTree>
    <p:extLst>
      <p:ext uri="{BB962C8B-B14F-4D97-AF65-F5344CB8AC3E}">
        <p14:creationId xmlns:p14="http://schemas.microsoft.com/office/powerpoint/2010/main" val="1018693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238625"/>
            <a:ext cx="10217943" cy="914400"/>
          </a:xfrm>
        </p:spPr>
        <p:txBody>
          <a:bodyPr/>
          <a:lstStyle/>
          <a:p>
            <a:r>
              <a:rPr lang="en-US"/>
              <a:t>Project workplan/timeline</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1310439"/>
            <a:ext cx="10488530" cy="4237121"/>
          </a:xfrm>
        </p:spPr>
        <p:txBody>
          <a:bodyPr/>
          <a:lstStyle/>
          <a:p>
            <a:pPr marL="0" indent="0">
              <a:buNone/>
            </a:pPr>
            <a:r>
              <a:rPr lang="en-US" sz="2000"/>
              <a:t>Sample summer program workplan.</a:t>
            </a:r>
          </a:p>
          <a:p>
            <a:pPr marL="0" algn="l" rtl="0" eaLnBrk="1" fontAlgn="ctr" latinLnBrk="0" hangingPunct="1">
              <a:spcBef>
                <a:spcPts val="0"/>
              </a:spcBef>
              <a:spcAft>
                <a:spcPts val="0"/>
              </a:spcAft>
            </a:pPr>
            <a:r>
              <a:rPr lang="en-US" sz="1800" b="0" i="0" u="none" strike="noStrike" kern="1200" spc="0">
                <a:solidFill>
                  <a:srgbClr val="FFFFFF"/>
                </a:solidFill>
                <a:effectLst/>
                <a:latin typeface="Arial" panose="020B0604020202020204" pitchFamily="34" charset="0"/>
              </a:rPr>
              <a:t>Date</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spc="0">
                <a:solidFill>
                  <a:srgbClr val="FFFFFF"/>
                </a:solidFill>
                <a:effectLst/>
                <a:latin typeface="Arial" panose="020B0604020202020204" pitchFamily="34" charset="0"/>
              </a:rPr>
              <a:t>Activity</a:t>
            </a:r>
            <a:endParaRPr lang="en-US" sz="1800" b="0" i="0" u="none" strike="noStrike">
              <a:effectLst/>
              <a:latin typeface="Arial" panose="020B0604020202020204" pitchFamily="34" charset="0"/>
            </a:endParaRPr>
          </a:p>
          <a:p>
            <a:pPr marL="0" indent="0">
              <a:buNone/>
            </a:pPr>
            <a:endParaRPr lang="en-US" sz="2000"/>
          </a:p>
          <a:p>
            <a:pPr marL="0" algn="l" rtl="0" eaLnBrk="1" fontAlgn="ctr" latinLnBrk="0" hangingPunct="1">
              <a:spcBef>
                <a:spcPts val="0"/>
              </a:spcBef>
              <a:spcAft>
                <a:spcPts val="0"/>
              </a:spcAft>
            </a:pPr>
            <a:r>
              <a:rPr lang="en-US" sz="1800" b="0" i="0" u="none" strike="noStrike" kern="1200" spc="0">
                <a:solidFill>
                  <a:srgbClr val="FFFFFF"/>
                </a:solidFill>
                <a:effectLst/>
                <a:latin typeface="Arial" panose="020B0604020202020204" pitchFamily="34" charset="0"/>
              </a:rPr>
              <a:t>Date</a:t>
            </a:r>
            <a:endParaRPr lang="en-US" sz="1800" b="0" i="0" u="none" strike="noStrike">
              <a:effectLst/>
              <a:latin typeface="Arial" panose="020B0604020202020204" pitchFamily="34" charset="0"/>
            </a:endParaRPr>
          </a:p>
          <a:p>
            <a:pPr marL="0" indent="0">
              <a:buNone/>
            </a:pPr>
            <a:endParaRPr lang="en-US" sz="2000"/>
          </a:p>
        </p:txBody>
      </p:sp>
      <p:graphicFrame>
        <p:nvGraphicFramePr>
          <p:cNvPr id="4" name="Table 4">
            <a:extLst>
              <a:ext uri="{FF2B5EF4-FFF2-40B4-BE49-F238E27FC236}">
                <a16:creationId xmlns:a16="http://schemas.microsoft.com/office/drawing/2014/main" id="{F8707A34-E017-8BB6-263E-2871361894AD}"/>
              </a:ext>
            </a:extLst>
          </p:cNvPr>
          <p:cNvGraphicFramePr>
            <a:graphicFrameLocks noGrp="1"/>
          </p:cNvGraphicFramePr>
          <p:nvPr>
            <p:extLst>
              <p:ext uri="{D42A27DB-BD31-4B8C-83A1-F6EECF244321}">
                <p14:modId xmlns:p14="http://schemas.microsoft.com/office/powerpoint/2010/main" val="2774723804"/>
              </p:ext>
            </p:extLst>
          </p:nvPr>
        </p:nvGraphicFramePr>
        <p:xfrm>
          <a:off x="1015163" y="1803451"/>
          <a:ext cx="10325102" cy="4360439"/>
        </p:xfrm>
        <a:graphic>
          <a:graphicData uri="http://schemas.openxmlformats.org/drawingml/2006/table">
            <a:tbl>
              <a:tblPr firstRow="1" bandRow="1">
                <a:tableStyleId>{5C22544A-7EE6-4342-B048-85BDC9FD1C3A}</a:tableStyleId>
              </a:tblPr>
              <a:tblGrid>
                <a:gridCol w="5162551">
                  <a:extLst>
                    <a:ext uri="{9D8B030D-6E8A-4147-A177-3AD203B41FA5}">
                      <a16:colId xmlns:a16="http://schemas.microsoft.com/office/drawing/2014/main" val="305669861"/>
                    </a:ext>
                  </a:extLst>
                </a:gridCol>
                <a:gridCol w="5162551">
                  <a:extLst>
                    <a:ext uri="{9D8B030D-6E8A-4147-A177-3AD203B41FA5}">
                      <a16:colId xmlns:a16="http://schemas.microsoft.com/office/drawing/2014/main" val="1350625595"/>
                    </a:ext>
                  </a:extLst>
                </a:gridCol>
              </a:tblGrid>
              <a:tr h="440147">
                <a:tc>
                  <a:txBody>
                    <a:bodyPr/>
                    <a:lstStyle/>
                    <a:p>
                      <a:r>
                        <a:rPr lang="en-US"/>
                        <a:t>Date</a:t>
                      </a:r>
                    </a:p>
                  </a:txBody>
                  <a:tcPr/>
                </a:tc>
                <a:tc>
                  <a:txBody>
                    <a:bodyPr/>
                    <a:lstStyle/>
                    <a:p>
                      <a:r>
                        <a:rPr lang="en-US"/>
                        <a:t>Activity</a:t>
                      </a:r>
                    </a:p>
                  </a:txBody>
                  <a:tcPr/>
                </a:tc>
                <a:extLst>
                  <a:ext uri="{0D108BD9-81ED-4DB2-BD59-A6C34878D82A}">
                    <a16:rowId xmlns:a16="http://schemas.microsoft.com/office/drawing/2014/main" val="3148039050"/>
                  </a:ext>
                </a:extLst>
              </a:tr>
              <a:tr h="1894175">
                <a:tc>
                  <a:txBody>
                    <a:bodyPr/>
                    <a:lstStyle/>
                    <a:p>
                      <a:r>
                        <a:rPr lang="en-US"/>
                        <a:t>March – May 2023</a:t>
                      </a:r>
                    </a:p>
                  </a:txBody>
                  <a:tcPr/>
                </a:tc>
                <a:tc>
                  <a:txBody>
                    <a:bodyPr/>
                    <a:lstStyle/>
                    <a:p>
                      <a:r>
                        <a:rPr lang="en-US"/>
                        <a:t>Recruit youth to participate in summer program</a:t>
                      </a:r>
                    </a:p>
                    <a:p>
                      <a:pPr marL="285750" indent="-285750">
                        <a:buFont typeface="Arial" panose="020B0604020202020204" pitchFamily="34" charset="0"/>
                        <a:buChar char="•"/>
                      </a:pPr>
                      <a:r>
                        <a:rPr lang="en-US"/>
                        <a:t>Emails and letters sent home to parents/guardians</a:t>
                      </a:r>
                    </a:p>
                    <a:p>
                      <a:pPr marL="285750" indent="-285750">
                        <a:buFont typeface="Arial" panose="020B0604020202020204" pitchFamily="34" charset="0"/>
                        <a:buChar char="•"/>
                      </a:pPr>
                      <a:r>
                        <a:rPr lang="en-US"/>
                        <a:t>Meet with teachers and school personnel</a:t>
                      </a:r>
                    </a:p>
                    <a:p>
                      <a:pPr marL="285750" indent="-285750">
                        <a:buFont typeface="Arial" panose="020B0604020202020204" pitchFamily="34" charset="0"/>
                        <a:buChar char="•"/>
                      </a:pPr>
                      <a:endParaRPr lang="en-US"/>
                    </a:p>
                    <a:p>
                      <a:pPr marL="0" indent="0">
                        <a:buFont typeface="Arial" panose="020B0604020202020204" pitchFamily="34" charset="0"/>
                        <a:buNone/>
                      </a:pPr>
                      <a:r>
                        <a:rPr lang="en-US"/>
                        <a:t>Staff interviewed and hired to lead summer program.</a:t>
                      </a:r>
                    </a:p>
                  </a:txBody>
                  <a:tcPr/>
                </a:tc>
                <a:extLst>
                  <a:ext uri="{0D108BD9-81ED-4DB2-BD59-A6C34878D82A}">
                    <a16:rowId xmlns:a16="http://schemas.microsoft.com/office/drawing/2014/main" val="3559948173"/>
                  </a:ext>
                </a:extLst>
              </a:tr>
              <a:tr h="634266">
                <a:tc>
                  <a:txBody>
                    <a:bodyPr/>
                    <a:lstStyle/>
                    <a:p>
                      <a:r>
                        <a:rPr lang="en-US"/>
                        <a:t>End of May 2023</a:t>
                      </a:r>
                    </a:p>
                  </a:txBody>
                  <a:tcPr/>
                </a:tc>
                <a:tc>
                  <a:txBody>
                    <a:bodyPr/>
                    <a:lstStyle/>
                    <a:p>
                      <a:r>
                        <a:rPr lang="en-US"/>
                        <a:t>Summer staff attend all-day training (date TBD) on curriculum and youth engagement strategies.</a:t>
                      </a:r>
                    </a:p>
                  </a:txBody>
                  <a:tcPr/>
                </a:tc>
                <a:extLst>
                  <a:ext uri="{0D108BD9-81ED-4DB2-BD59-A6C34878D82A}">
                    <a16:rowId xmlns:a16="http://schemas.microsoft.com/office/drawing/2014/main" val="2533207969"/>
                  </a:ext>
                </a:extLst>
              </a:tr>
              <a:tr h="634266">
                <a:tc>
                  <a:txBody>
                    <a:bodyPr/>
                    <a:lstStyle/>
                    <a:p>
                      <a:r>
                        <a:rPr lang="en-US"/>
                        <a:t>Mid-June – July 2023</a:t>
                      </a:r>
                    </a:p>
                  </a:txBody>
                  <a:tcPr/>
                </a:tc>
                <a:tc>
                  <a:txBody>
                    <a:bodyPr/>
                    <a:lstStyle/>
                    <a:p>
                      <a:r>
                        <a:rPr lang="en-US"/>
                        <a:t>Summer programs run at all sites.</a:t>
                      </a:r>
                    </a:p>
                  </a:txBody>
                  <a:tcPr/>
                </a:tc>
                <a:extLst>
                  <a:ext uri="{0D108BD9-81ED-4DB2-BD59-A6C34878D82A}">
                    <a16:rowId xmlns:a16="http://schemas.microsoft.com/office/drawing/2014/main" val="3636228152"/>
                  </a:ext>
                </a:extLst>
              </a:tr>
              <a:tr h="634266">
                <a:tc>
                  <a:txBody>
                    <a:bodyPr/>
                    <a:lstStyle/>
                    <a:p>
                      <a:r>
                        <a:rPr lang="en-US"/>
                        <a:t>August 2023</a:t>
                      </a:r>
                    </a:p>
                  </a:txBody>
                  <a:tcPr/>
                </a:tc>
                <a:tc>
                  <a:txBody>
                    <a:bodyPr/>
                    <a:lstStyle/>
                    <a:p>
                      <a:r>
                        <a:rPr lang="en-US"/>
                        <a:t>Summer program ends, evaluations completed. </a:t>
                      </a:r>
                    </a:p>
                  </a:txBody>
                  <a:tcPr/>
                </a:tc>
                <a:extLst>
                  <a:ext uri="{0D108BD9-81ED-4DB2-BD59-A6C34878D82A}">
                    <a16:rowId xmlns:a16="http://schemas.microsoft.com/office/drawing/2014/main" val="2421472864"/>
                  </a:ext>
                </a:extLst>
              </a:tr>
            </a:tbl>
          </a:graphicData>
        </a:graphic>
      </p:graphicFrame>
    </p:spTree>
    <p:extLst>
      <p:ext uri="{BB962C8B-B14F-4D97-AF65-F5344CB8AC3E}">
        <p14:creationId xmlns:p14="http://schemas.microsoft.com/office/powerpoint/2010/main" val="73438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a:xfrm>
            <a:off x="933449" y="716882"/>
            <a:ext cx="10217943" cy="914400"/>
          </a:xfrm>
        </p:spPr>
        <p:txBody>
          <a:bodyPr/>
          <a:lstStyle/>
          <a:p>
            <a:r>
              <a:rPr lang="en-US"/>
              <a:t>Additional grant components and supporting documents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8" y="1903997"/>
            <a:ext cx="4568993" cy="4237121"/>
          </a:xfrm>
        </p:spPr>
        <p:txBody>
          <a:bodyPr/>
          <a:lstStyle/>
          <a:p>
            <a:pPr marL="91440" lvl="2" indent="0">
              <a:buFontTx/>
              <a:buNone/>
            </a:pPr>
            <a:r>
              <a:rPr lang="en-US" sz="2000" b="1" i="0">
                <a:latin typeface="+mj-lt"/>
              </a:rPr>
              <a:t>Budget and financial documents:</a:t>
            </a:r>
          </a:p>
          <a:p>
            <a:pPr marL="91440" lvl="2" indent="0">
              <a:buFontTx/>
              <a:buNone/>
            </a:pPr>
            <a:endParaRPr lang="en-US" sz="2000" b="1" i="0">
              <a:latin typeface="+mj-lt"/>
            </a:endParaRPr>
          </a:p>
          <a:p>
            <a:pPr marL="434340" lvl="2" indent="-342900">
              <a:buFont typeface="Arial" panose="020B0604020202020204" pitchFamily="34" charset="0"/>
              <a:buChar char="•"/>
            </a:pPr>
            <a:r>
              <a:rPr lang="en-US" sz="2000" i="0">
                <a:latin typeface="+mj-lt"/>
              </a:rPr>
              <a:t>Organization and project budgets</a:t>
            </a:r>
          </a:p>
          <a:p>
            <a:pPr marL="434340" lvl="2" indent="-342900">
              <a:buFont typeface="Arial" panose="020B0604020202020204" pitchFamily="34" charset="0"/>
              <a:buChar char="•"/>
            </a:pPr>
            <a:r>
              <a:rPr lang="en-US" sz="2000" i="0">
                <a:latin typeface="+mj-lt"/>
              </a:rPr>
              <a:t>Audited Financial Statements</a:t>
            </a:r>
          </a:p>
          <a:p>
            <a:pPr marL="434340" lvl="2" indent="-342900">
              <a:buFont typeface="Arial" panose="020B0604020202020204" pitchFamily="34" charset="0"/>
              <a:buChar char="•"/>
            </a:pPr>
            <a:r>
              <a:rPr lang="en-US" sz="2000" i="0">
                <a:latin typeface="+mj-lt"/>
              </a:rPr>
              <a:t>IRS Form 990</a:t>
            </a:r>
          </a:p>
          <a:p>
            <a:pPr marL="434340" lvl="2" indent="-342900">
              <a:buFont typeface="Arial" panose="020B0604020202020204" pitchFamily="34" charset="0"/>
              <a:buChar char="•"/>
            </a:pPr>
            <a:r>
              <a:rPr lang="en-US" sz="2000" i="0">
                <a:latin typeface="+mj-lt"/>
              </a:rPr>
              <a:t>Past Budgets, Balance Sheet, Profit &amp; Loss Statement</a:t>
            </a:r>
          </a:p>
          <a:p>
            <a:pPr marL="434340" lvl="2" indent="-342900">
              <a:buFont typeface="Arial" panose="020B0604020202020204" pitchFamily="34" charset="0"/>
              <a:buChar char="•"/>
            </a:pPr>
            <a:r>
              <a:rPr lang="en-US" sz="2000" i="0">
                <a:latin typeface="+mj-lt"/>
              </a:rPr>
              <a:t>Other funding sources</a:t>
            </a:r>
          </a:p>
          <a:p>
            <a:pPr marL="0" indent="0">
              <a:buNone/>
            </a:pPr>
            <a:endParaRPr lang="en-US" sz="2000"/>
          </a:p>
        </p:txBody>
      </p:sp>
      <p:sp>
        <p:nvSpPr>
          <p:cNvPr id="4" name="Text Placeholder 2">
            <a:extLst>
              <a:ext uri="{FF2B5EF4-FFF2-40B4-BE49-F238E27FC236}">
                <a16:creationId xmlns:a16="http://schemas.microsoft.com/office/drawing/2014/main" id="{6DC442D5-A2E9-7BE8-B4D0-EF7F90DDB363}"/>
              </a:ext>
            </a:extLst>
          </p:cNvPr>
          <p:cNvSpPr txBox="1">
            <a:spLocks/>
          </p:cNvSpPr>
          <p:nvPr/>
        </p:nvSpPr>
        <p:spPr>
          <a:xfrm>
            <a:off x="6411827" y="1903997"/>
            <a:ext cx="4568993" cy="42371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lvl="2" indent="0">
              <a:buFontTx/>
              <a:buNone/>
            </a:pPr>
            <a:r>
              <a:rPr lang="en-US" b="1">
                <a:latin typeface="+mj-lt"/>
              </a:rPr>
              <a:t>Other commonly requested documents include:</a:t>
            </a:r>
          </a:p>
          <a:p>
            <a:pPr marL="91440" lvl="2" indent="0">
              <a:buFontTx/>
              <a:buNone/>
            </a:pPr>
            <a:endParaRPr lang="en-US" b="1">
              <a:latin typeface="+mj-lt"/>
            </a:endParaRPr>
          </a:p>
          <a:p>
            <a:pPr marL="342900" indent="-342900">
              <a:buFont typeface="Arial" panose="020B0604020202020204" pitchFamily="34" charset="0"/>
              <a:buChar char="•"/>
            </a:pPr>
            <a:r>
              <a:rPr lang="en-US" sz="2000">
                <a:latin typeface="+mj-lt"/>
              </a:rPr>
              <a:t>IRS 501(c)3 Determination Letter</a:t>
            </a:r>
          </a:p>
          <a:p>
            <a:pPr marL="342900" indent="-342900">
              <a:buFont typeface="Arial" panose="020B0604020202020204" pitchFamily="34" charset="0"/>
              <a:buChar char="•"/>
            </a:pPr>
            <a:r>
              <a:rPr lang="en-US" sz="2000">
                <a:latin typeface="+mj-lt"/>
              </a:rPr>
              <a:t>Board List &amp; Affiliations</a:t>
            </a:r>
          </a:p>
          <a:p>
            <a:pPr marL="342900" indent="-342900">
              <a:buFont typeface="Arial" panose="020B0604020202020204" pitchFamily="34" charset="0"/>
              <a:buChar char="•"/>
            </a:pPr>
            <a:r>
              <a:rPr lang="en-US" sz="2000">
                <a:latin typeface="+mj-lt"/>
              </a:rPr>
              <a:t>Annual Report</a:t>
            </a:r>
          </a:p>
          <a:p>
            <a:pPr marL="342900" indent="-342900">
              <a:buFont typeface="Arial" panose="020B0604020202020204" pitchFamily="34" charset="0"/>
              <a:buChar char="•"/>
            </a:pPr>
            <a:r>
              <a:rPr lang="en-US" sz="2000">
                <a:latin typeface="+mj-lt"/>
              </a:rPr>
              <a:t>Fiscal sponsor agreement if applicable</a:t>
            </a:r>
          </a:p>
          <a:p>
            <a:endParaRPr lang="en-US" sz="2000"/>
          </a:p>
        </p:txBody>
      </p:sp>
    </p:spTree>
    <p:extLst>
      <p:ext uri="{BB962C8B-B14F-4D97-AF65-F5344CB8AC3E}">
        <p14:creationId xmlns:p14="http://schemas.microsoft.com/office/powerpoint/2010/main" val="135890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5B9224-4A2F-7370-A619-03BAA187C633}"/>
              </a:ext>
            </a:extLst>
          </p:cNvPr>
          <p:cNvSpPr>
            <a:spLocks noGrp="1"/>
          </p:cNvSpPr>
          <p:nvPr>
            <p:ph type="body" sz="quarter" idx="10"/>
          </p:nvPr>
        </p:nvSpPr>
        <p:spPr>
          <a:xfrm>
            <a:off x="933448" y="247650"/>
            <a:ext cx="10217943" cy="914400"/>
          </a:xfrm>
        </p:spPr>
        <p:txBody>
          <a:bodyPr/>
          <a:lstStyle/>
          <a:p>
            <a:r>
              <a:rPr lang="en-US"/>
              <a:t>Grant writing tips</a:t>
            </a:r>
          </a:p>
        </p:txBody>
      </p:sp>
      <p:sp>
        <p:nvSpPr>
          <p:cNvPr id="3" name="Text Placeholder 2">
            <a:extLst>
              <a:ext uri="{FF2B5EF4-FFF2-40B4-BE49-F238E27FC236}">
                <a16:creationId xmlns:a16="http://schemas.microsoft.com/office/drawing/2014/main" id="{E876327B-BE2D-4E4C-3242-2CC03F7C1625}"/>
              </a:ext>
            </a:extLst>
          </p:cNvPr>
          <p:cNvSpPr>
            <a:spLocks noGrp="1"/>
          </p:cNvSpPr>
          <p:nvPr>
            <p:ph type="body" sz="quarter" idx="11"/>
          </p:nvPr>
        </p:nvSpPr>
        <p:spPr>
          <a:xfrm>
            <a:off x="933449" y="1347537"/>
            <a:ext cx="10217943" cy="4348413"/>
          </a:xfrm>
        </p:spPr>
        <p:txBody>
          <a:bodyPr/>
          <a:lstStyle/>
          <a:p>
            <a:pPr marL="342900" indent="-342900">
              <a:buFont typeface="Arial" panose="020B0604020202020204" pitchFamily="34" charset="0"/>
              <a:buChar char="•"/>
            </a:pPr>
            <a:r>
              <a:rPr lang="en-US" b="1" i="0" u="none" strike="noStrike">
                <a:solidFill>
                  <a:srgbClr val="000000"/>
                </a:solidFill>
                <a:effectLst/>
              </a:rPr>
              <a:t>Be sure to answer the questions</a:t>
            </a:r>
            <a:r>
              <a:rPr lang="en-US" b="0" i="0" u="none" strike="noStrike">
                <a:solidFill>
                  <a:srgbClr val="000000"/>
                </a:solidFill>
                <a:effectLst/>
              </a:rPr>
              <a:t>: Your responses should directly answer the question being asked.</a:t>
            </a:r>
          </a:p>
          <a:p>
            <a:pPr marL="342900" indent="-342900">
              <a:buFont typeface="Arial" panose="020B0604020202020204" pitchFamily="34" charset="0"/>
              <a:buChar char="•"/>
            </a:pPr>
            <a:r>
              <a:rPr lang="en-US" b="1" i="0" u="none" strike="noStrike">
                <a:solidFill>
                  <a:srgbClr val="000000"/>
                </a:solidFill>
                <a:effectLst/>
              </a:rPr>
              <a:t>Keep your narrative simple</a:t>
            </a:r>
            <a:r>
              <a:rPr lang="en-US" b="0" i="0" u="none" strike="noStrike">
                <a:solidFill>
                  <a:srgbClr val="000000"/>
                </a:solidFill>
                <a:effectLst/>
              </a:rPr>
              <a:t>: Avoid “word walls” by breaking up content into small paragraphs and avoiding long sentences. Choose short, simple words. Avoid jargon and spell out acronyms.</a:t>
            </a:r>
          </a:p>
          <a:p>
            <a:pPr marL="342900" indent="-342900">
              <a:buFont typeface="Arial" panose="020B0604020202020204" pitchFamily="34" charset="0"/>
              <a:buChar char="•"/>
            </a:pPr>
            <a:r>
              <a:rPr lang="en-US" b="1" i="0" u="none" strike="noStrike">
                <a:solidFill>
                  <a:srgbClr val="000000"/>
                </a:solidFill>
                <a:effectLst/>
              </a:rPr>
              <a:t>Explain special curricula, projects, and programs without jargon or acronyms</a:t>
            </a:r>
            <a:r>
              <a:rPr lang="en-US" b="0" i="0" u="none" strike="noStrike">
                <a:solidFill>
                  <a:srgbClr val="000000"/>
                </a:solidFill>
                <a:effectLst/>
              </a:rPr>
              <a:t>: If the funder doesn't understand it, they may not fund it. </a:t>
            </a:r>
            <a:endParaRPr lang="en-US">
              <a:solidFill>
                <a:srgbClr val="000000"/>
              </a:solidFill>
            </a:endParaRPr>
          </a:p>
          <a:p>
            <a:pPr marL="342900" indent="-342900">
              <a:buFont typeface="Arial" panose="020B0604020202020204" pitchFamily="34" charset="0"/>
              <a:buChar char="•"/>
            </a:pPr>
            <a:r>
              <a:rPr lang="en-US" b="1" i="0" u="none" strike="noStrike">
                <a:solidFill>
                  <a:srgbClr val="000000"/>
                </a:solidFill>
                <a:effectLst/>
              </a:rPr>
              <a:t>Submit proposals early to avoid technical issues or delays</a:t>
            </a:r>
            <a:r>
              <a:rPr lang="en-US" b="0" i="0" u="none" strike="noStrike">
                <a:solidFill>
                  <a:srgbClr val="000000"/>
                </a:solidFill>
                <a:effectLst/>
              </a:rPr>
              <a:t>: If sending a proposal by mail, send it early so it arrives before the deadline.</a:t>
            </a:r>
          </a:p>
          <a:p>
            <a:pPr marL="342900" indent="-342900">
              <a:buFont typeface="Arial" panose="020B0604020202020204" pitchFamily="34" charset="0"/>
              <a:buChar char="•"/>
            </a:pPr>
            <a:r>
              <a:rPr lang="en-US" sz="1800" b="1" i="0" u="none" strike="noStrike">
                <a:solidFill>
                  <a:srgbClr val="000000"/>
                </a:solidFill>
                <a:effectLst/>
                <a:latin typeface="Calibri" panose="020F0502020204030204" pitchFamily="34" charset="0"/>
              </a:rPr>
              <a:t>Make sure your demographic numbers and budget numbers add up</a:t>
            </a:r>
            <a:r>
              <a:rPr lang="en-US" sz="1800" b="0" i="0" u="none" strike="noStrike">
                <a:solidFill>
                  <a:srgbClr val="000000"/>
                </a:solidFill>
                <a:effectLst/>
                <a:latin typeface="Calibri" panose="020F0502020204030204" pitchFamily="34" charset="0"/>
              </a:rPr>
              <a:t>. Doublecheck and have someone else do a quick check to make sure that the numbers are totaling correctly.</a:t>
            </a:r>
          </a:p>
          <a:p>
            <a:pPr marL="342900" indent="-342900">
              <a:buFont typeface="Arial" panose="020B0604020202020204" pitchFamily="34" charset="0"/>
              <a:buChar char="•"/>
            </a:pPr>
            <a:r>
              <a:rPr lang="en-US" b="1" i="0" u="none" strike="noStrike">
                <a:solidFill>
                  <a:srgbClr val="000000"/>
                </a:solidFill>
                <a:effectLst/>
              </a:rPr>
              <a:t>Don’t assume the reader knows your program well: </a:t>
            </a:r>
            <a:r>
              <a:rPr lang="en-US" b="0" i="0" u="none" strike="noStrike">
                <a:solidFill>
                  <a:srgbClr val="000000"/>
                </a:solidFill>
                <a:effectLst/>
              </a:rPr>
              <a:t>Give someone who may not know your program very well the grant application guidelines and your written proposal. Have them read your proposal and give you feedback on areas that they do not understand or where you didn't answer the question in a compelling way. Often when we are immersed in our program, we cannot have an objective lens to identify those areas that need further explanation. </a:t>
            </a:r>
            <a:endParaRPr lang="en-US" b="1" i="0" u="none" strike="noStrike">
              <a:solidFill>
                <a:srgbClr val="000000"/>
              </a:solidFill>
              <a:effectLst/>
            </a:endParaRP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29333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p:txBody>
          <a:bodyPr/>
          <a:lstStyle/>
          <a:p>
            <a:r>
              <a:rPr lang="en-US"/>
              <a:t>Learning goals </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a:xfrm>
            <a:off x="933449" y="2221230"/>
            <a:ext cx="10217943" cy="3676650"/>
          </a:xfrm>
        </p:spPr>
        <p:txBody>
          <a:bodyPr/>
          <a:lstStyle/>
          <a:p>
            <a:pPr marL="342900" indent="-342900">
              <a:buFont typeface="Arial" panose="020B0604020202020204" pitchFamily="34" charset="0"/>
              <a:buChar char="•"/>
            </a:pPr>
            <a:r>
              <a:rPr lang="en-US" sz="2400"/>
              <a:t>Gain an understanding of the funder landscape and how to identify grant opportunities.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Gain knowledge and skills to determine eligibility for grant opportunities, plan for, and write core elements of a grant proposal.</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Learn how to create systems to track grant deadlines, reporting, and other tasks to reach fundraising goals. </a:t>
            </a:r>
          </a:p>
          <a:p>
            <a:endParaRPr lang="en-US" sz="2400"/>
          </a:p>
        </p:txBody>
      </p:sp>
    </p:spTree>
    <p:extLst>
      <p:ext uri="{BB962C8B-B14F-4D97-AF65-F5344CB8AC3E}">
        <p14:creationId xmlns:p14="http://schemas.microsoft.com/office/powerpoint/2010/main" val="2331198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5B9224-4A2F-7370-A619-03BAA187C633}"/>
              </a:ext>
            </a:extLst>
          </p:cNvPr>
          <p:cNvSpPr>
            <a:spLocks noGrp="1"/>
          </p:cNvSpPr>
          <p:nvPr>
            <p:ph type="body" sz="quarter" idx="10"/>
          </p:nvPr>
        </p:nvSpPr>
        <p:spPr>
          <a:xfrm>
            <a:off x="933448" y="247650"/>
            <a:ext cx="10217943" cy="914400"/>
          </a:xfrm>
        </p:spPr>
        <p:txBody>
          <a:bodyPr/>
          <a:lstStyle/>
          <a:p>
            <a:r>
              <a:rPr lang="en-US"/>
              <a:t>Grant writing tips continued</a:t>
            </a:r>
          </a:p>
        </p:txBody>
      </p:sp>
      <p:sp>
        <p:nvSpPr>
          <p:cNvPr id="3" name="Text Placeholder 2">
            <a:extLst>
              <a:ext uri="{FF2B5EF4-FFF2-40B4-BE49-F238E27FC236}">
                <a16:creationId xmlns:a16="http://schemas.microsoft.com/office/drawing/2014/main" id="{E876327B-BE2D-4E4C-3242-2CC03F7C1625}"/>
              </a:ext>
            </a:extLst>
          </p:cNvPr>
          <p:cNvSpPr>
            <a:spLocks noGrp="1"/>
          </p:cNvSpPr>
          <p:nvPr>
            <p:ph type="body" sz="quarter" idx="11"/>
          </p:nvPr>
        </p:nvSpPr>
        <p:spPr>
          <a:xfrm>
            <a:off x="933449" y="1347537"/>
            <a:ext cx="10217943" cy="4348413"/>
          </a:xfrm>
        </p:spPr>
        <p:txBody>
          <a:bodyPr/>
          <a:lstStyle/>
          <a:p>
            <a:pPr marL="342900" indent="-342900">
              <a:buFont typeface="Arial" panose="020B0604020202020204" pitchFamily="34" charset="0"/>
              <a:buChar char="•"/>
            </a:pPr>
            <a:r>
              <a:rPr lang="en-US" sz="2000" b="1" i="0" u="none" strike="noStrike">
                <a:solidFill>
                  <a:srgbClr val="000000"/>
                </a:solidFill>
                <a:effectLst/>
              </a:rPr>
              <a:t>Look at the scoring rubric if available: </a:t>
            </a:r>
            <a:r>
              <a:rPr lang="en-US" sz="2000" b="0" i="0" u="none" strike="noStrike">
                <a:solidFill>
                  <a:srgbClr val="000000"/>
                </a:solidFill>
                <a:effectLst/>
              </a:rPr>
              <a:t>Some funders provide a guide to show applicants the weighting of different sections of a proposal.  Spend more time on the heavily-weighted areas and cross-check to see if your responses align to what the rubric is looking for.</a:t>
            </a:r>
          </a:p>
          <a:p>
            <a:pPr marL="342900" indent="-342900">
              <a:buFont typeface="Arial" panose="020B0604020202020204" pitchFamily="34" charset="0"/>
              <a:buChar char="•"/>
            </a:pPr>
            <a:r>
              <a:rPr lang="en-US" sz="2000" b="1" i="0" u="none" strike="noStrike">
                <a:solidFill>
                  <a:srgbClr val="000000"/>
                </a:solidFill>
                <a:effectLst/>
              </a:rPr>
              <a:t>Be realistic, and don’t overpromise</a:t>
            </a:r>
            <a:r>
              <a:rPr lang="en-US" sz="2000" b="0" i="0" u="none" strike="noStrike">
                <a:solidFill>
                  <a:srgbClr val="000000"/>
                </a:solidFill>
                <a:effectLst/>
              </a:rPr>
              <a:t>: Don't commit to tasks or outcomes that you cannot produce, do not have the staff or time to produce, or do not want to produce. Don't exaggerate the impact or the numbers you will impact.</a:t>
            </a:r>
          </a:p>
          <a:p>
            <a:pPr marL="342900" indent="-342900">
              <a:buFont typeface="Arial" panose="020B0604020202020204" pitchFamily="34" charset="0"/>
              <a:buChar char="•"/>
            </a:pPr>
            <a:r>
              <a:rPr lang="en-US" sz="2000" b="1" i="0" u="none" strike="noStrike">
                <a:solidFill>
                  <a:srgbClr val="000000"/>
                </a:solidFill>
                <a:effectLst/>
              </a:rPr>
              <a:t>For online applications, write the narrative first in a word document</a:t>
            </a:r>
            <a:r>
              <a:rPr lang="en-US" sz="2000" b="0" i="0" u="none" strike="noStrike">
                <a:solidFill>
                  <a:srgbClr val="000000"/>
                </a:solidFill>
                <a:effectLst/>
              </a:rPr>
              <a:t> so you can cut and paste and adjust as needed for word and character counts. Be sure to check those word and character counts regularly to fit the allowable amounts before you copy and paste into the online form to save time and energy. </a:t>
            </a:r>
          </a:p>
          <a:p>
            <a:pPr marL="342900" indent="-342900">
              <a:buFont typeface="Arial" panose="020B0604020202020204" pitchFamily="34" charset="0"/>
              <a:buChar char="•"/>
            </a:pPr>
            <a:r>
              <a:rPr lang="en-US" sz="2000" b="1" i="0" u="none" strike="noStrike">
                <a:solidFill>
                  <a:srgbClr val="000000"/>
                </a:solidFill>
                <a:effectLst/>
              </a:rPr>
              <a:t>Get feedback from funders</a:t>
            </a:r>
            <a:r>
              <a:rPr lang="en-US" sz="2000" b="0" i="0" u="none" strike="noStrike">
                <a:solidFill>
                  <a:srgbClr val="000000"/>
                </a:solidFill>
                <a:effectLst/>
              </a:rPr>
              <a:t>: If your proposal is not funded, you might want to call and ask the funder for feedback.  Make sure you call a month or two after funding has been allocated when the funder has more time to discuss this with you.  Many funders are willing to share areas of improvement with you and the feedback can make your next proposal stronger.</a:t>
            </a:r>
          </a:p>
          <a:p>
            <a:endParaRPr lang="en-US" sz="2000"/>
          </a:p>
        </p:txBody>
      </p:sp>
    </p:spTree>
    <p:extLst>
      <p:ext uri="{BB962C8B-B14F-4D97-AF65-F5344CB8AC3E}">
        <p14:creationId xmlns:p14="http://schemas.microsoft.com/office/powerpoint/2010/main" val="3671496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5B9224-4A2F-7370-A619-03BAA187C633}"/>
              </a:ext>
            </a:extLst>
          </p:cNvPr>
          <p:cNvSpPr>
            <a:spLocks noGrp="1"/>
          </p:cNvSpPr>
          <p:nvPr>
            <p:ph type="body" sz="quarter" idx="10"/>
          </p:nvPr>
        </p:nvSpPr>
        <p:spPr>
          <a:xfrm>
            <a:off x="817418" y="857250"/>
            <a:ext cx="10333973" cy="914400"/>
          </a:xfrm>
        </p:spPr>
        <p:txBody>
          <a:bodyPr/>
          <a:lstStyle/>
          <a:p>
            <a:r>
              <a:rPr lang="en-US"/>
              <a:t>What other tips do you have?</a:t>
            </a:r>
          </a:p>
        </p:txBody>
      </p:sp>
      <p:sp>
        <p:nvSpPr>
          <p:cNvPr id="3" name="Text Placeholder 2">
            <a:extLst>
              <a:ext uri="{FF2B5EF4-FFF2-40B4-BE49-F238E27FC236}">
                <a16:creationId xmlns:a16="http://schemas.microsoft.com/office/drawing/2014/main" id="{E876327B-BE2D-4E4C-3242-2CC03F7C1625}"/>
              </a:ext>
            </a:extLst>
          </p:cNvPr>
          <p:cNvSpPr>
            <a:spLocks noGrp="1"/>
          </p:cNvSpPr>
          <p:nvPr>
            <p:ph type="body" sz="quarter" idx="11"/>
          </p:nvPr>
        </p:nvSpPr>
        <p:spPr>
          <a:xfrm>
            <a:off x="933448" y="2119746"/>
            <a:ext cx="10217943" cy="3174423"/>
          </a:xfrm>
        </p:spPr>
        <p:txBody>
          <a:bodyPr/>
          <a:lstStyle/>
          <a:p>
            <a:pPr marL="342900" indent="-342900">
              <a:buFont typeface="Arial" panose="020B0604020202020204" pitchFamily="34" charset="0"/>
              <a:buChar char="•"/>
            </a:pPr>
            <a:r>
              <a:rPr lang="en-US" sz="2800"/>
              <a:t>Any other tips or suggestions that have helped you with grant writing?</a:t>
            </a:r>
          </a:p>
          <a:p>
            <a:pPr marL="342900" indent="-342900">
              <a:buFont typeface="Arial" panose="020B0604020202020204" pitchFamily="34" charset="0"/>
              <a:buChar char="•"/>
            </a:pPr>
            <a:r>
              <a:rPr lang="en-US" sz="2800"/>
              <a:t>Feel free to unmute and share or write in the chat. </a:t>
            </a:r>
          </a:p>
          <a:p>
            <a:pPr marL="342900" indent="-342900">
              <a:buFont typeface="Arial" panose="020B0604020202020204" pitchFamily="34" charset="0"/>
              <a:buChar char="•"/>
            </a:pPr>
            <a:endParaRPr lang="en-US" sz="2800"/>
          </a:p>
          <a:p>
            <a:pPr marL="342900" indent="-342900">
              <a:buFont typeface="Arial" panose="020B0604020202020204" pitchFamily="34" charset="0"/>
              <a:buChar char="•"/>
            </a:pPr>
            <a:endParaRPr lang="en-US" sz="2800"/>
          </a:p>
          <a:p>
            <a:r>
              <a:rPr lang="en-US" sz="2800"/>
              <a:t>*</a:t>
            </a:r>
            <a:r>
              <a:rPr lang="en-US" sz="2800" b="1">
                <a:solidFill>
                  <a:srgbClr val="000000"/>
                </a:solidFill>
              </a:rPr>
              <a:t>**More tips will be included in the toolkit shared in May. </a:t>
            </a:r>
            <a:endParaRPr lang="en-US" sz="2800" b="1" i="0" u="none" strike="noStrike">
              <a:solidFill>
                <a:srgbClr val="000000"/>
              </a:solidFill>
              <a:effectLst/>
            </a:endParaRPr>
          </a:p>
          <a:p>
            <a:endParaRPr lang="en-US" sz="2800"/>
          </a:p>
        </p:txBody>
      </p:sp>
    </p:spTree>
    <p:extLst>
      <p:ext uri="{BB962C8B-B14F-4D97-AF65-F5344CB8AC3E}">
        <p14:creationId xmlns:p14="http://schemas.microsoft.com/office/powerpoint/2010/main" val="2561963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2989-B12C-8845-6A8C-BFBC4AFE5325}"/>
              </a:ext>
            </a:extLst>
          </p:cNvPr>
          <p:cNvSpPr>
            <a:spLocks noGrp="1"/>
          </p:cNvSpPr>
          <p:nvPr>
            <p:ph type="ctrTitle"/>
          </p:nvPr>
        </p:nvSpPr>
        <p:spPr/>
        <p:txBody>
          <a:bodyPr>
            <a:normAutofit/>
          </a:bodyPr>
          <a:lstStyle/>
          <a:p>
            <a:r>
              <a:rPr lang="en-US"/>
              <a:t>Planning for Success!</a:t>
            </a:r>
          </a:p>
        </p:txBody>
      </p:sp>
      <p:sp>
        <p:nvSpPr>
          <p:cNvPr id="3" name="Subtitle 2">
            <a:extLst>
              <a:ext uri="{FF2B5EF4-FFF2-40B4-BE49-F238E27FC236}">
                <a16:creationId xmlns:a16="http://schemas.microsoft.com/office/drawing/2014/main" id="{FE088C2A-8E85-9A84-6505-61D5E3EB8B06}"/>
              </a:ext>
            </a:extLst>
          </p:cNvPr>
          <p:cNvSpPr>
            <a:spLocks noGrp="1"/>
          </p:cNvSpPr>
          <p:nvPr>
            <p:ph type="subTitle" idx="1"/>
          </p:nvPr>
        </p:nvSpPr>
        <p:spPr/>
        <p:txBody>
          <a:bodyPr>
            <a:noAutofit/>
          </a:bodyPr>
          <a:lstStyle/>
          <a:p>
            <a:r>
              <a:rPr lang="en-US" sz="2000"/>
              <a:t>Tools and tips to help strategize and be prepared for grant applications.</a:t>
            </a:r>
          </a:p>
        </p:txBody>
      </p:sp>
    </p:spTree>
    <p:extLst>
      <p:ext uri="{BB962C8B-B14F-4D97-AF65-F5344CB8AC3E}">
        <p14:creationId xmlns:p14="http://schemas.microsoft.com/office/powerpoint/2010/main" val="100886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EAEDA4-6ED9-1A69-6159-BA5BD895A111}"/>
              </a:ext>
            </a:extLst>
          </p:cNvPr>
          <p:cNvSpPr>
            <a:spLocks noGrp="1"/>
          </p:cNvSpPr>
          <p:nvPr>
            <p:ph type="body" sz="quarter" idx="10"/>
          </p:nvPr>
        </p:nvSpPr>
        <p:spPr/>
        <p:txBody>
          <a:bodyPr>
            <a:normAutofit fontScale="92500" lnSpcReduction="20000"/>
          </a:bodyPr>
          <a:lstStyle/>
          <a:p>
            <a:pPr marL="0" indent="0">
              <a:buNone/>
            </a:pPr>
            <a:r>
              <a:rPr lang="en-US" sz="4000"/>
              <a:t>Planning helps save time and builds grant writing capacity</a:t>
            </a:r>
            <a:endParaRPr lang="en-US" sz="2800"/>
          </a:p>
        </p:txBody>
      </p:sp>
      <p:sp>
        <p:nvSpPr>
          <p:cNvPr id="3" name="Text Placeholder 2">
            <a:extLst>
              <a:ext uri="{FF2B5EF4-FFF2-40B4-BE49-F238E27FC236}">
                <a16:creationId xmlns:a16="http://schemas.microsoft.com/office/drawing/2014/main" id="{61244124-62E2-A21D-57B6-42D4931B4778}"/>
              </a:ext>
            </a:extLst>
          </p:cNvPr>
          <p:cNvSpPr>
            <a:spLocks noGrp="1"/>
          </p:cNvSpPr>
          <p:nvPr>
            <p:ph type="body" sz="quarter" idx="11"/>
          </p:nvPr>
        </p:nvSpPr>
        <p:spPr/>
        <p:txBody>
          <a:bodyPr/>
          <a:lstStyle/>
          <a:p>
            <a:pPr marL="342900" indent="-342900">
              <a:buFont typeface="Arial" panose="020B0604020202020204" pitchFamily="34" charset="0"/>
              <a:buChar char="•"/>
            </a:pPr>
            <a:r>
              <a:rPr lang="en-US" sz="2000"/>
              <a:t>The amount of time and energy it takes to write and submit grants can vary by opportunity. When a plan is in place for a project or specific organizational need, you can more easily pull together an application as these opportunities arise.</a:t>
            </a:r>
          </a:p>
          <a:p>
            <a:pPr marL="285750" indent="-285750">
              <a:buFont typeface="Arial" panose="020B0604020202020204" pitchFamily="34" charset="0"/>
              <a:buChar char="•"/>
            </a:pPr>
            <a:r>
              <a:rPr lang="en-US" sz="2000"/>
              <a:t>Using tools like a logic model or other project planning resource can help create an organized structure to plan for future grant opportunities and benefit the organization as you think through key pieces of a program/project. </a:t>
            </a:r>
          </a:p>
          <a:p>
            <a:pPr marL="285750" indent="-285750">
              <a:buFont typeface="Arial" panose="020B0604020202020204" pitchFamily="34" charset="0"/>
              <a:buChar char="•"/>
            </a:pPr>
            <a:r>
              <a:rPr lang="en-US" sz="2000"/>
              <a:t>Having key information documented to pull from can help you submit more grants as you can cut and paste to fit different funder’s request. Information such as basic project activities, community need to be addressed, populations served, goals and objectives, what will change as a result of this project, expected budget, and geographic focus</a:t>
            </a:r>
          </a:p>
          <a:p>
            <a:endParaRPr lang="en-US" sz="2000"/>
          </a:p>
          <a:p>
            <a:r>
              <a:rPr lang="en-US" sz="2000"/>
              <a:t>*Toolkit will include a project planning template and logic model template. </a:t>
            </a:r>
          </a:p>
        </p:txBody>
      </p:sp>
    </p:spTree>
    <p:extLst>
      <p:ext uri="{BB962C8B-B14F-4D97-AF65-F5344CB8AC3E}">
        <p14:creationId xmlns:p14="http://schemas.microsoft.com/office/powerpoint/2010/main" val="1135359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0D0F3-6435-B38C-0449-3FEBB8A37A46}"/>
              </a:ext>
            </a:extLst>
          </p:cNvPr>
          <p:cNvSpPr>
            <a:spLocks noGrp="1"/>
          </p:cNvSpPr>
          <p:nvPr>
            <p:ph type="body" sz="quarter" idx="10"/>
          </p:nvPr>
        </p:nvSpPr>
        <p:spPr>
          <a:xfrm>
            <a:off x="933449" y="204132"/>
            <a:ext cx="10217943" cy="914400"/>
          </a:xfrm>
        </p:spPr>
        <p:txBody>
          <a:bodyPr/>
          <a:lstStyle/>
          <a:p>
            <a:r>
              <a:rPr lang="en-US"/>
              <a:t>Introducing a logic model</a:t>
            </a:r>
          </a:p>
        </p:txBody>
      </p:sp>
      <p:sp>
        <p:nvSpPr>
          <p:cNvPr id="4" name="Text Placeholder 3">
            <a:extLst>
              <a:ext uri="{FF2B5EF4-FFF2-40B4-BE49-F238E27FC236}">
                <a16:creationId xmlns:a16="http://schemas.microsoft.com/office/drawing/2014/main" id="{0F13C052-5DBC-CDCA-D51A-919AC1D8BA21}"/>
              </a:ext>
            </a:extLst>
          </p:cNvPr>
          <p:cNvSpPr>
            <a:spLocks noGrp="1"/>
          </p:cNvSpPr>
          <p:nvPr>
            <p:ph type="body" sz="quarter" idx="11"/>
          </p:nvPr>
        </p:nvSpPr>
        <p:spPr/>
        <p:txBody>
          <a:bodyPr/>
          <a:lstStyle/>
          <a:p>
            <a:endParaRPr lang="en-US"/>
          </a:p>
        </p:txBody>
      </p:sp>
      <p:graphicFrame>
        <p:nvGraphicFramePr>
          <p:cNvPr id="7" name="Table 4">
            <a:extLst>
              <a:ext uri="{FF2B5EF4-FFF2-40B4-BE49-F238E27FC236}">
                <a16:creationId xmlns:a16="http://schemas.microsoft.com/office/drawing/2014/main" id="{1FE61199-D515-4325-9EAE-C8094ECF7EEF}"/>
              </a:ext>
            </a:extLst>
          </p:cNvPr>
          <p:cNvGraphicFramePr>
            <a:graphicFrameLocks noGrp="1"/>
          </p:cNvGraphicFramePr>
          <p:nvPr>
            <p:extLst>
              <p:ext uri="{D42A27DB-BD31-4B8C-83A1-F6EECF244321}">
                <p14:modId xmlns:p14="http://schemas.microsoft.com/office/powerpoint/2010/main" val="3739846454"/>
              </p:ext>
            </p:extLst>
          </p:nvPr>
        </p:nvGraphicFramePr>
        <p:xfrm>
          <a:off x="636294" y="1485883"/>
          <a:ext cx="10919411" cy="4427831"/>
        </p:xfrm>
        <a:graphic>
          <a:graphicData uri="http://schemas.openxmlformats.org/drawingml/2006/table">
            <a:tbl>
              <a:tblPr firstRow="1" bandRow="1">
                <a:tableStyleId>{1E171933-4619-4E11-9A3F-F7608DF75F80}</a:tableStyleId>
              </a:tblPr>
              <a:tblGrid>
                <a:gridCol w="2127251">
                  <a:extLst>
                    <a:ext uri="{9D8B030D-6E8A-4147-A177-3AD203B41FA5}">
                      <a16:colId xmlns:a16="http://schemas.microsoft.com/office/drawing/2014/main" val="449071970"/>
                    </a:ext>
                  </a:extLst>
                </a:gridCol>
                <a:gridCol w="2198040">
                  <a:extLst>
                    <a:ext uri="{9D8B030D-6E8A-4147-A177-3AD203B41FA5}">
                      <a16:colId xmlns:a16="http://schemas.microsoft.com/office/drawing/2014/main" val="2323004690"/>
                    </a:ext>
                  </a:extLst>
                </a:gridCol>
                <a:gridCol w="2293607">
                  <a:extLst>
                    <a:ext uri="{9D8B030D-6E8A-4147-A177-3AD203B41FA5}">
                      <a16:colId xmlns:a16="http://schemas.microsoft.com/office/drawing/2014/main" val="526241332"/>
                    </a:ext>
                  </a:extLst>
                </a:gridCol>
                <a:gridCol w="2102473">
                  <a:extLst>
                    <a:ext uri="{9D8B030D-6E8A-4147-A177-3AD203B41FA5}">
                      <a16:colId xmlns:a16="http://schemas.microsoft.com/office/drawing/2014/main" val="1462942256"/>
                    </a:ext>
                  </a:extLst>
                </a:gridCol>
                <a:gridCol w="2198040">
                  <a:extLst>
                    <a:ext uri="{9D8B030D-6E8A-4147-A177-3AD203B41FA5}">
                      <a16:colId xmlns:a16="http://schemas.microsoft.com/office/drawing/2014/main" val="2921593982"/>
                    </a:ext>
                  </a:extLst>
                </a:gridCol>
              </a:tblGrid>
              <a:tr h="994444">
                <a:tc>
                  <a:txBody>
                    <a:bodyPr/>
                    <a:lstStyle/>
                    <a:p>
                      <a:r>
                        <a:rPr lang="en-US" sz="2000">
                          <a:latin typeface="+mn-lt"/>
                        </a:rPr>
                        <a:t>INPUT</a:t>
                      </a:r>
                    </a:p>
                  </a:txBody>
                  <a:tcPr/>
                </a:tc>
                <a:tc>
                  <a:txBody>
                    <a:bodyPr/>
                    <a:lstStyle/>
                    <a:p>
                      <a:r>
                        <a:rPr lang="en-US" sz="2000">
                          <a:latin typeface="+mn-lt"/>
                        </a:rPr>
                        <a:t>ACTIVITIES</a:t>
                      </a:r>
                    </a:p>
                  </a:txBody>
                  <a:tcPr/>
                </a:tc>
                <a:tc>
                  <a:txBody>
                    <a:bodyPr/>
                    <a:lstStyle/>
                    <a:p>
                      <a:r>
                        <a:rPr lang="en-US" sz="2000">
                          <a:latin typeface="+mn-lt"/>
                        </a:rPr>
                        <a:t>OUTPUTS</a:t>
                      </a:r>
                    </a:p>
                  </a:txBody>
                  <a:tcPr/>
                </a:tc>
                <a:tc>
                  <a:txBody>
                    <a:bodyPr/>
                    <a:lstStyle/>
                    <a:p>
                      <a:r>
                        <a:rPr lang="en-US" sz="2000">
                          <a:latin typeface="+mn-lt"/>
                        </a:rPr>
                        <a:t>OUTCOMES</a:t>
                      </a:r>
                    </a:p>
                  </a:txBody>
                  <a:tcPr/>
                </a:tc>
                <a:tc>
                  <a:txBody>
                    <a:bodyPr/>
                    <a:lstStyle/>
                    <a:p>
                      <a:r>
                        <a:rPr lang="en-US" sz="2000">
                          <a:latin typeface="+mn-lt"/>
                        </a:rPr>
                        <a:t>IMPACT</a:t>
                      </a:r>
                    </a:p>
                  </a:txBody>
                  <a:tcPr/>
                </a:tc>
                <a:extLst>
                  <a:ext uri="{0D108BD9-81ED-4DB2-BD59-A6C34878D82A}">
                    <a16:rowId xmlns:a16="http://schemas.microsoft.com/office/drawing/2014/main" val="31666427"/>
                  </a:ext>
                </a:extLst>
              </a:tr>
              <a:tr h="1897090">
                <a:tc>
                  <a:txBody>
                    <a:bodyPr/>
                    <a:lstStyle/>
                    <a:p>
                      <a:r>
                        <a:rPr lang="en-US" sz="1800" b="1" kern="1200">
                          <a:solidFill>
                            <a:schemeClr val="dk1"/>
                          </a:solidFill>
                          <a:effectLst/>
                          <a:latin typeface="+mn-lt"/>
                          <a:ea typeface="+mn-ea"/>
                          <a:cs typeface="+mn-cs"/>
                        </a:rPr>
                        <a:t>Resources that will be used to support the project.</a:t>
                      </a:r>
                      <a:endParaRPr lang="en-US" sz="1800">
                        <a:latin typeface="+mn-lt"/>
                      </a:endParaRPr>
                    </a:p>
                  </a:txBody>
                  <a:tcPr/>
                </a:tc>
                <a:tc>
                  <a:txBody>
                    <a:bodyPr/>
                    <a:lstStyle/>
                    <a:p>
                      <a:r>
                        <a:rPr lang="en-US" sz="1800" kern="1200">
                          <a:solidFill>
                            <a:schemeClr val="dk1"/>
                          </a:solidFill>
                          <a:effectLst/>
                          <a:latin typeface="+mn-lt"/>
                          <a:ea typeface="+mn-ea"/>
                          <a:cs typeface="+mn-cs"/>
                        </a:rPr>
                        <a:t>The main activities that the project will involve.</a:t>
                      </a:r>
                      <a:endParaRPr lang="en-US" sz="1800">
                        <a:latin typeface="+mn-lt"/>
                      </a:endParaRPr>
                    </a:p>
                  </a:txBody>
                  <a:tcPr/>
                </a:tc>
                <a:tc>
                  <a:txBody>
                    <a:bodyPr/>
                    <a:lstStyle/>
                    <a:p>
                      <a:r>
                        <a:rPr lang="en-US" sz="1800" b="1" kern="1200">
                          <a:solidFill>
                            <a:schemeClr val="dk1"/>
                          </a:solidFill>
                          <a:effectLst/>
                          <a:latin typeface="+mn-lt"/>
                          <a:ea typeface="+mn-ea"/>
                          <a:cs typeface="+mn-cs"/>
                        </a:rPr>
                        <a:t>Size and scope of tangible products or services that will be delivered.</a:t>
                      </a:r>
                      <a:endParaRPr lang="en-US" sz="1800">
                        <a:latin typeface="+mn-lt"/>
                      </a:endParaRPr>
                    </a:p>
                  </a:txBody>
                  <a:tcPr/>
                </a:tc>
                <a:tc>
                  <a:txBody>
                    <a:bodyPr/>
                    <a:lstStyle/>
                    <a:p>
                      <a:r>
                        <a:rPr lang="en-US" sz="1800">
                          <a:latin typeface="+mn-lt"/>
                        </a:rPr>
                        <a:t>Short-term (expected changes in 1 year)</a:t>
                      </a:r>
                    </a:p>
                    <a:p>
                      <a:r>
                        <a:rPr lang="en-US" sz="1800">
                          <a:latin typeface="+mn-lt"/>
                        </a:rPr>
                        <a:t>Long-term (expected changes in 2-3 years)</a:t>
                      </a:r>
                    </a:p>
                  </a:txBody>
                  <a:tcPr/>
                </a:tc>
                <a:tc>
                  <a:txBody>
                    <a:bodyPr/>
                    <a:lstStyle/>
                    <a:p>
                      <a:r>
                        <a:rPr lang="en-US" sz="1800" b="1" kern="1200">
                          <a:solidFill>
                            <a:schemeClr val="dk1"/>
                          </a:solidFill>
                          <a:effectLst/>
                          <a:latin typeface="+mn-lt"/>
                          <a:ea typeface="+mn-ea"/>
                          <a:cs typeface="+mn-cs"/>
                        </a:rPr>
                        <a:t>Long-term change in systems/</a:t>
                      </a:r>
                    </a:p>
                    <a:p>
                      <a:r>
                        <a:rPr lang="en-US" sz="1800" b="1" kern="1200">
                          <a:solidFill>
                            <a:schemeClr val="dk1"/>
                          </a:solidFill>
                          <a:effectLst/>
                          <a:latin typeface="+mn-lt"/>
                          <a:ea typeface="+mn-ea"/>
                          <a:cs typeface="+mn-cs"/>
                        </a:rPr>
                        <a:t>conditions/</a:t>
                      </a:r>
                    </a:p>
                    <a:p>
                      <a:r>
                        <a:rPr lang="en-US" sz="1800" b="1" kern="1200">
                          <a:solidFill>
                            <a:schemeClr val="dk1"/>
                          </a:solidFill>
                          <a:effectLst/>
                          <a:latin typeface="+mn-lt"/>
                          <a:ea typeface="+mn-ea"/>
                          <a:cs typeface="+mn-cs"/>
                        </a:rPr>
                        <a:t>environment projected to occur.</a:t>
                      </a:r>
                      <a:endParaRPr lang="en-US" sz="1800">
                        <a:latin typeface="+mn-lt"/>
                      </a:endParaRPr>
                    </a:p>
                  </a:txBody>
                  <a:tcPr/>
                </a:tc>
                <a:extLst>
                  <a:ext uri="{0D108BD9-81ED-4DB2-BD59-A6C34878D82A}">
                    <a16:rowId xmlns:a16="http://schemas.microsoft.com/office/drawing/2014/main" val="1809013428"/>
                  </a:ext>
                </a:extLst>
              </a:tr>
              <a:tr h="1536297">
                <a:tc>
                  <a:txBody>
                    <a:bodyPr/>
                    <a:lstStyle/>
                    <a:p>
                      <a:pPr marL="0" marR="0" lvl="0" indent="0" algn="l">
                        <a:spcBef>
                          <a:spcPts val="0"/>
                        </a:spcBef>
                        <a:spcAft>
                          <a:spcPts val="0"/>
                        </a:spcAft>
                        <a:buFont typeface="Symbol" panose="05050102010706020507" pitchFamily="18" charset="2"/>
                        <a:buNone/>
                      </a:pPr>
                      <a:r>
                        <a:rPr lang="en-US" sz="1800">
                          <a:effectLst/>
                          <a:latin typeface="+mn-lt"/>
                          <a:ea typeface="Times New Roman" panose="02020603050405020304" pitchFamily="18" charset="0"/>
                          <a:cs typeface="Times New Roman" panose="02020603050405020304" pitchFamily="18" charset="0"/>
                        </a:rPr>
                        <a:t>Baseline data</a:t>
                      </a:r>
                    </a:p>
                    <a:p>
                      <a:pPr marL="0" marR="0" lvl="0" indent="0" algn="l">
                        <a:spcBef>
                          <a:spcPts val="0"/>
                        </a:spcBef>
                        <a:spcAft>
                          <a:spcPts val="0"/>
                        </a:spcAft>
                        <a:buFont typeface="Symbol" panose="05050102010706020507" pitchFamily="18" charset="2"/>
                        <a:buNone/>
                      </a:pPr>
                      <a:r>
                        <a:rPr lang="en-US" sz="1800">
                          <a:effectLst/>
                          <a:latin typeface="+mn-lt"/>
                          <a:ea typeface="Times New Roman" panose="02020603050405020304" pitchFamily="18" charset="0"/>
                          <a:cs typeface="Times New Roman" panose="02020603050405020304" pitchFamily="18" charset="0"/>
                        </a:rPr>
                        <a:t>Staff</a:t>
                      </a:r>
                    </a:p>
                    <a:p>
                      <a:pPr marL="0" marR="0" lvl="0" indent="0" algn="l">
                        <a:spcBef>
                          <a:spcPts val="0"/>
                        </a:spcBef>
                        <a:spcAft>
                          <a:spcPts val="0"/>
                        </a:spcAft>
                        <a:buFont typeface="Symbol" panose="05050102010706020507" pitchFamily="18" charset="2"/>
                        <a:buNone/>
                      </a:pPr>
                      <a:r>
                        <a:rPr lang="en-US" sz="1800">
                          <a:effectLst/>
                          <a:latin typeface="+mn-lt"/>
                          <a:ea typeface="Times New Roman" panose="02020603050405020304" pitchFamily="18" charset="0"/>
                          <a:cs typeface="Times New Roman" panose="02020603050405020304" pitchFamily="18" charset="0"/>
                        </a:rPr>
                        <a:t>Community Partners</a:t>
                      </a:r>
                    </a:p>
                    <a:p>
                      <a:pPr marL="0" marR="0" lvl="0" indent="0" algn="l">
                        <a:spcBef>
                          <a:spcPts val="0"/>
                        </a:spcBef>
                        <a:spcAft>
                          <a:spcPts val="0"/>
                        </a:spcAft>
                        <a:buFont typeface="Symbol" panose="05050102010706020507" pitchFamily="18" charset="2"/>
                        <a:buNone/>
                      </a:pPr>
                      <a:r>
                        <a:rPr lang="en-US" sz="1800">
                          <a:effectLst/>
                          <a:latin typeface="+mn-lt"/>
                          <a:ea typeface="Times New Roman" panose="02020603050405020304" pitchFamily="18" charset="0"/>
                          <a:cs typeface="Times New Roman" panose="02020603050405020304" pitchFamily="18" charset="0"/>
                        </a:rPr>
                        <a:t>Funding</a:t>
                      </a:r>
                    </a:p>
                  </a:txBody>
                  <a:tcPr marL="114300" marR="114300" marT="0" marB="0"/>
                </a:tc>
                <a:tc>
                  <a:txBody>
                    <a:bodyPr/>
                    <a:lstStyle/>
                    <a:p>
                      <a:r>
                        <a:rPr lang="en-US" sz="1800">
                          <a:latin typeface="+mn-lt"/>
                        </a:rPr>
                        <a:t>Establish partnerships</a:t>
                      </a:r>
                    </a:p>
                    <a:p>
                      <a:r>
                        <a:rPr lang="en-US" sz="1800">
                          <a:latin typeface="+mn-lt"/>
                        </a:rPr>
                        <a:t>Provide training</a:t>
                      </a:r>
                    </a:p>
                    <a:p>
                      <a:r>
                        <a:rPr lang="en-US" sz="1800">
                          <a:latin typeface="+mn-lt"/>
                        </a:rPr>
                        <a:t>Develop curriculum</a:t>
                      </a:r>
                    </a:p>
                  </a:txBody>
                  <a:tcPr/>
                </a:tc>
                <a:tc>
                  <a:txBody>
                    <a:bodyPr/>
                    <a:lstStyle/>
                    <a:p>
                      <a:r>
                        <a:rPr lang="en-US" sz="1800">
                          <a:latin typeface="+mn-lt"/>
                        </a:rPr>
                        <a:t>Curriculum materials</a:t>
                      </a:r>
                    </a:p>
                    <a:p>
                      <a:r>
                        <a:rPr lang="en-US" sz="1800">
                          <a:latin typeface="+mn-lt"/>
                        </a:rPr>
                        <a:t>People engaged</a:t>
                      </a:r>
                    </a:p>
                    <a:p>
                      <a:r>
                        <a:rPr lang="en-US" sz="1800">
                          <a:latin typeface="+mn-lt"/>
                        </a:rPr>
                        <a:t>Surveys conducted</a:t>
                      </a:r>
                    </a:p>
                  </a:txBody>
                  <a:tcPr/>
                </a:tc>
                <a:tc>
                  <a:txBody>
                    <a:bodyPr/>
                    <a:lstStyle/>
                    <a:p>
                      <a:r>
                        <a:rPr lang="en-US" sz="1800">
                          <a:latin typeface="+mn-lt"/>
                        </a:rPr>
                        <a:t>% of students who increase skills</a:t>
                      </a:r>
                    </a:p>
                    <a:p>
                      <a:r>
                        <a:rPr lang="en-US" sz="1800">
                          <a:latin typeface="+mn-lt"/>
                        </a:rPr>
                        <a:t>% of families engaged</a:t>
                      </a:r>
                    </a:p>
                  </a:txBody>
                  <a:tcPr/>
                </a:tc>
                <a:tc>
                  <a:txBody>
                    <a:bodyPr/>
                    <a:lstStyle/>
                    <a:p>
                      <a:r>
                        <a:rPr lang="en-US" sz="1800">
                          <a:latin typeface="+mn-lt"/>
                        </a:rPr>
                        <a:t>Increased regional economic vitality</a:t>
                      </a:r>
                    </a:p>
                    <a:p>
                      <a:r>
                        <a:rPr lang="en-US" sz="1800">
                          <a:latin typeface="+mn-lt"/>
                        </a:rPr>
                        <a:t>A more highly skilled and adaptable workforce</a:t>
                      </a:r>
                    </a:p>
                  </a:txBody>
                  <a:tcPr/>
                </a:tc>
                <a:extLst>
                  <a:ext uri="{0D108BD9-81ED-4DB2-BD59-A6C34878D82A}">
                    <a16:rowId xmlns:a16="http://schemas.microsoft.com/office/drawing/2014/main" val="2437434580"/>
                  </a:ext>
                </a:extLst>
              </a:tr>
            </a:tbl>
          </a:graphicData>
        </a:graphic>
      </p:graphicFrame>
    </p:spTree>
    <p:extLst>
      <p:ext uri="{BB962C8B-B14F-4D97-AF65-F5344CB8AC3E}">
        <p14:creationId xmlns:p14="http://schemas.microsoft.com/office/powerpoint/2010/main" val="3044649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2989-B12C-8845-6A8C-BFBC4AFE5325}"/>
              </a:ext>
            </a:extLst>
          </p:cNvPr>
          <p:cNvSpPr>
            <a:spLocks noGrp="1"/>
          </p:cNvSpPr>
          <p:nvPr>
            <p:ph type="ctrTitle"/>
          </p:nvPr>
        </p:nvSpPr>
        <p:spPr/>
        <p:txBody>
          <a:bodyPr>
            <a:normAutofit/>
          </a:bodyPr>
          <a:lstStyle/>
          <a:p>
            <a:r>
              <a:rPr lang="en-US"/>
              <a:t>Budgets Tell a Story Too </a:t>
            </a:r>
          </a:p>
        </p:txBody>
      </p:sp>
      <p:sp>
        <p:nvSpPr>
          <p:cNvPr id="3" name="Subtitle 2">
            <a:extLst>
              <a:ext uri="{FF2B5EF4-FFF2-40B4-BE49-F238E27FC236}">
                <a16:creationId xmlns:a16="http://schemas.microsoft.com/office/drawing/2014/main" id="{FE088C2A-8E85-9A84-6505-61D5E3EB8B06}"/>
              </a:ext>
            </a:extLst>
          </p:cNvPr>
          <p:cNvSpPr>
            <a:spLocks noGrp="1"/>
          </p:cNvSpPr>
          <p:nvPr>
            <p:ph type="subTitle" idx="1"/>
          </p:nvPr>
        </p:nvSpPr>
        <p:spPr/>
        <p:txBody>
          <a:bodyPr>
            <a:noAutofit/>
          </a:bodyPr>
          <a:lstStyle/>
          <a:p>
            <a:r>
              <a:rPr lang="en-US" sz="2000"/>
              <a:t>Creating a budget that helps to tell the story of your organization and/or program/project.</a:t>
            </a:r>
          </a:p>
        </p:txBody>
      </p:sp>
    </p:spTree>
    <p:extLst>
      <p:ext uri="{BB962C8B-B14F-4D97-AF65-F5344CB8AC3E}">
        <p14:creationId xmlns:p14="http://schemas.microsoft.com/office/powerpoint/2010/main" val="715667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D16D84-C8D6-864B-1F78-DDC2B5759DA8}"/>
              </a:ext>
            </a:extLst>
          </p:cNvPr>
          <p:cNvSpPr>
            <a:spLocks noGrp="1"/>
          </p:cNvSpPr>
          <p:nvPr>
            <p:ph type="body" sz="quarter" idx="10"/>
          </p:nvPr>
        </p:nvSpPr>
        <p:spPr/>
        <p:txBody>
          <a:bodyPr/>
          <a:lstStyle/>
          <a:p>
            <a:r>
              <a:rPr lang="en-US"/>
              <a:t>What does the budget convey</a:t>
            </a:r>
          </a:p>
        </p:txBody>
      </p:sp>
      <p:sp>
        <p:nvSpPr>
          <p:cNvPr id="4" name="Content Placeholder 2">
            <a:extLst>
              <a:ext uri="{FF2B5EF4-FFF2-40B4-BE49-F238E27FC236}">
                <a16:creationId xmlns:a16="http://schemas.microsoft.com/office/drawing/2014/main" id="{DE256B17-F15F-95D9-7211-58C0516BD098}"/>
              </a:ext>
            </a:extLst>
          </p:cNvPr>
          <p:cNvSpPr>
            <a:spLocks noGrp="1"/>
          </p:cNvSpPr>
          <p:nvPr>
            <p:ph type="body" sz="quarter" idx="11"/>
          </p:nvPr>
        </p:nvSpPr>
        <p:spPr>
          <a:xfrm>
            <a:off x="933450" y="2019300"/>
            <a:ext cx="10217150" cy="3676650"/>
          </a:xfrm>
        </p:spPr>
        <p:txBody>
          <a:bodyPr>
            <a:noAutofit/>
          </a:bodyPr>
          <a:lstStyle/>
          <a:p>
            <a:pPr marL="0" indent="0">
              <a:lnSpc>
                <a:spcPct val="100000"/>
              </a:lnSpc>
              <a:buNone/>
            </a:pPr>
            <a:r>
              <a:rPr lang="en-US" sz="2200"/>
              <a:t>A budget is more than a statement of proposed expenditures.</a:t>
            </a:r>
          </a:p>
          <a:p>
            <a:pPr marL="0" indent="0">
              <a:lnSpc>
                <a:spcPct val="100000"/>
              </a:lnSpc>
              <a:buNone/>
            </a:pPr>
            <a:r>
              <a:rPr lang="en-US" sz="2200"/>
              <a:t>A budget….</a:t>
            </a:r>
          </a:p>
          <a:p>
            <a:pPr marL="342900" indent="-342900">
              <a:lnSpc>
                <a:spcPct val="100000"/>
              </a:lnSpc>
              <a:buFont typeface="Arial" panose="020B0604020202020204" pitchFamily="34" charset="0"/>
              <a:buChar char="•"/>
            </a:pPr>
            <a:r>
              <a:rPr lang="en-US" sz="2200"/>
              <a:t>Is an alternate way to express a project.</a:t>
            </a:r>
          </a:p>
          <a:p>
            <a:pPr marL="342900" indent="-342900">
              <a:lnSpc>
                <a:spcPct val="100000"/>
              </a:lnSpc>
              <a:buFont typeface="Arial" panose="020B0604020202020204" pitchFamily="34" charset="0"/>
              <a:buChar char="•"/>
            </a:pPr>
            <a:r>
              <a:rPr lang="en-US" sz="2200"/>
              <a:t>Establish a project’s credibility.</a:t>
            </a:r>
          </a:p>
          <a:p>
            <a:pPr marL="342900" indent="-342900">
              <a:lnSpc>
                <a:spcPct val="100000"/>
              </a:lnSpc>
              <a:buFont typeface="Arial" panose="020B0604020202020204" pitchFamily="34" charset="0"/>
              <a:buChar char="•"/>
            </a:pPr>
            <a:r>
              <a:rPr lang="en-US" sz="2200"/>
              <a:t>Share a project’s values. </a:t>
            </a:r>
          </a:p>
          <a:p>
            <a:pPr marL="342900" indent="-342900">
              <a:lnSpc>
                <a:spcPct val="100000"/>
              </a:lnSpc>
              <a:buFont typeface="Arial" panose="020B0604020202020204" pitchFamily="34" charset="0"/>
              <a:buChar char="•"/>
            </a:pPr>
            <a:r>
              <a:rPr lang="en-US" sz="2200"/>
              <a:t>Show the costs and the plan to secure revenue from different sources. </a:t>
            </a:r>
          </a:p>
          <a:p>
            <a:pPr marL="0" indent="0">
              <a:lnSpc>
                <a:spcPct val="100000"/>
              </a:lnSpc>
              <a:buNone/>
            </a:pPr>
            <a:endParaRPr lang="en-US" sz="2200"/>
          </a:p>
          <a:p>
            <a:pPr marL="0" indent="0">
              <a:lnSpc>
                <a:spcPct val="100000"/>
              </a:lnSpc>
              <a:buNone/>
            </a:pPr>
            <a:r>
              <a:rPr lang="en-US" sz="2200"/>
              <a:t>Funders look at the budget to see how well it fits your proposed activities. </a:t>
            </a:r>
          </a:p>
          <a:p>
            <a:pPr marL="0" indent="0">
              <a:buNone/>
            </a:pPr>
            <a:endParaRPr lang="en-US" sz="2200"/>
          </a:p>
        </p:txBody>
      </p:sp>
    </p:spTree>
    <p:extLst>
      <p:ext uri="{BB962C8B-B14F-4D97-AF65-F5344CB8AC3E}">
        <p14:creationId xmlns:p14="http://schemas.microsoft.com/office/powerpoint/2010/main" val="4004501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D16D84-C8D6-864B-1F78-DDC2B5759DA8}"/>
              </a:ext>
            </a:extLst>
          </p:cNvPr>
          <p:cNvSpPr>
            <a:spLocks noGrp="1"/>
          </p:cNvSpPr>
          <p:nvPr>
            <p:ph type="body" sz="quarter" idx="10"/>
          </p:nvPr>
        </p:nvSpPr>
        <p:spPr>
          <a:xfrm>
            <a:off x="987028" y="683121"/>
            <a:ext cx="10217943" cy="914400"/>
          </a:xfrm>
        </p:spPr>
        <p:txBody>
          <a:bodyPr/>
          <a:lstStyle/>
          <a:p>
            <a:r>
              <a:rPr lang="en-US"/>
              <a:t>Building a program/project budget</a:t>
            </a:r>
          </a:p>
        </p:txBody>
      </p:sp>
      <p:sp>
        <p:nvSpPr>
          <p:cNvPr id="6" name="Text Placeholder 5">
            <a:extLst>
              <a:ext uri="{FF2B5EF4-FFF2-40B4-BE49-F238E27FC236}">
                <a16:creationId xmlns:a16="http://schemas.microsoft.com/office/drawing/2014/main" id="{2A0F1878-2A99-E651-154E-922EF811E63F}"/>
              </a:ext>
            </a:extLst>
          </p:cNvPr>
          <p:cNvSpPr txBox="1">
            <a:spLocks noGrp="1"/>
          </p:cNvSpPr>
          <p:nvPr>
            <p:ph type="body" sz="quarter" idx="11"/>
          </p:nvPr>
        </p:nvSpPr>
        <p:spPr>
          <a:xfrm>
            <a:off x="987028" y="1867113"/>
            <a:ext cx="5579645" cy="4057521"/>
          </a:xfrm>
          <a:prstGeom prst="rect">
            <a:avLst/>
          </a:prstGeom>
          <a:noFill/>
        </p:spPr>
        <p:txBody>
          <a:bodyPr wrap="square" rtlCol="0">
            <a:spAutoFit/>
          </a:bodyPr>
          <a:lstStyle/>
          <a:p>
            <a:pPr marL="0" indent="0">
              <a:buNone/>
            </a:pPr>
            <a:r>
              <a:rPr lang="en-US" sz="2400" b="1"/>
              <a:t>The revenue side of the budget includes</a:t>
            </a:r>
            <a:r>
              <a:rPr lang="en-US" sz="2400"/>
              <a:t>:</a:t>
            </a:r>
          </a:p>
          <a:p>
            <a:pPr marL="342900" indent="-342900">
              <a:buFont typeface="Arial" panose="020B0604020202020204" pitchFamily="34" charset="0"/>
              <a:buChar char="•"/>
            </a:pPr>
            <a:r>
              <a:rPr lang="en-US" sz="2400"/>
              <a:t>Total revenue amount needed to deliver the program.</a:t>
            </a:r>
          </a:p>
          <a:p>
            <a:pPr marL="342900" indent="-342900">
              <a:buFont typeface="Arial" panose="020B0604020202020204" pitchFamily="34" charset="0"/>
              <a:buChar char="•"/>
            </a:pPr>
            <a:r>
              <a:rPr lang="en-US" sz="2400"/>
              <a:t>Amount requested from the prospect foundation.</a:t>
            </a:r>
          </a:p>
          <a:p>
            <a:pPr marL="342900" indent="-342900">
              <a:buFont typeface="Arial" panose="020B0604020202020204" pitchFamily="34" charset="0"/>
              <a:buChar char="•"/>
            </a:pPr>
            <a:r>
              <a:rPr lang="en-US" sz="2400"/>
              <a:t>Amount of other pending requests from funding sources.</a:t>
            </a:r>
          </a:p>
          <a:p>
            <a:pPr marL="342900" indent="-342900">
              <a:buFont typeface="Arial" panose="020B0604020202020204" pitchFamily="34" charset="0"/>
              <a:buChar char="•"/>
            </a:pPr>
            <a:r>
              <a:rPr lang="en-US" sz="2400"/>
              <a:t>Amount of secured funds to date.</a:t>
            </a:r>
          </a:p>
          <a:p>
            <a:endParaRPr lang="en-US" sz="2400"/>
          </a:p>
        </p:txBody>
      </p:sp>
      <p:sp>
        <p:nvSpPr>
          <p:cNvPr id="7" name="TextBox 6">
            <a:extLst>
              <a:ext uri="{FF2B5EF4-FFF2-40B4-BE49-F238E27FC236}">
                <a16:creationId xmlns:a16="http://schemas.microsoft.com/office/drawing/2014/main" id="{5243F1C7-C9A6-179A-005F-F415F8EBDF97}"/>
              </a:ext>
            </a:extLst>
          </p:cNvPr>
          <p:cNvSpPr txBox="1"/>
          <p:nvPr/>
        </p:nvSpPr>
        <p:spPr>
          <a:xfrm>
            <a:off x="6566673" y="1867113"/>
            <a:ext cx="5171975" cy="3785652"/>
          </a:xfrm>
          <a:prstGeom prst="rect">
            <a:avLst/>
          </a:prstGeom>
          <a:noFill/>
        </p:spPr>
        <p:txBody>
          <a:bodyPr wrap="square" rtlCol="0">
            <a:spAutoFit/>
          </a:bodyPr>
          <a:lstStyle/>
          <a:p>
            <a:pPr marL="0" indent="0">
              <a:lnSpc>
                <a:spcPct val="90000"/>
              </a:lnSpc>
              <a:buNone/>
            </a:pPr>
            <a:r>
              <a:rPr lang="en-US" sz="2400" b="1"/>
              <a:t>The expense side of the budget includes</a:t>
            </a:r>
            <a:r>
              <a:rPr lang="en-US" sz="2400"/>
              <a:t>:</a:t>
            </a:r>
          </a:p>
          <a:p>
            <a:pPr marL="342900" indent="-342900">
              <a:lnSpc>
                <a:spcPct val="90000"/>
              </a:lnSpc>
              <a:buFont typeface="Arial" panose="020B0604020202020204" pitchFamily="34" charset="0"/>
              <a:buChar char="•"/>
            </a:pPr>
            <a:r>
              <a:rPr lang="en-US" sz="2400"/>
              <a:t>Total personnel costs including salaries and benefits for full-time and part-time staff involved with the project.</a:t>
            </a:r>
          </a:p>
          <a:p>
            <a:pPr marL="342900" indent="-342900">
              <a:lnSpc>
                <a:spcPct val="90000"/>
              </a:lnSpc>
              <a:buFont typeface="Arial" panose="020B0604020202020204" pitchFamily="34" charset="0"/>
              <a:buChar char="•"/>
            </a:pPr>
            <a:r>
              <a:rPr lang="en-US" sz="2400"/>
              <a:t>Other nonpersonnel expenses such as program supplies, training, and other program-related expenses.</a:t>
            </a:r>
          </a:p>
          <a:p>
            <a:pPr marL="342900" indent="-342900">
              <a:lnSpc>
                <a:spcPct val="90000"/>
              </a:lnSpc>
              <a:buFont typeface="Arial" panose="020B0604020202020204" pitchFamily="34" charset="0"/>
              <a:buChar char="•"/>
            </a:pPr>
            <a:r>
              <a:rPr lang="en-US" sz="2400"/>
              <a:t>Indirect costs for program budgets. </a:t>
            </a:r>
          </a:p>
          <a:p>
            <a:endParaRPr lang="en-US" sz="2400"/>
          </a:p>
        </p:txBody>
      </p:sp>
    </p:spTree>
    <p:extLst>
      <p:ext uri="{BB962C8B-B14F-4D97-AF65-F5344CB8AC3E}">
        <p14:creationId xmlns:p14="http://schemas.microsoft.com/office/powerpoint/2010/main" val="3901357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325563"/>
          </a:xfrm>
        </p:spPr>
        <p:txBody>
          <a:bodyPr anchor="b">
            <a:normAutofit/>
          </a:bodyPr>
          <a:lstStyle/>
          <a:p>
            <a:pPr algn="ctr"/>
            <a:r>
              <a:rPr lang="en-US" sz="3600"/>
              <a:t>Sample expenses for summer program budget</a:t>
            </a:r>
          </a:p>
        </p:txBody>
      </p:sp>
      <p:graphicFrame>
        <p:nvGraphicFramePr>
          <p:cNvPr id="8" name="Table 8">
            <a:extLst>
              <a:ext uri="{FF2B5EF4-FFF2-40B4-BE49-F238E27FC236}">
                <a16:creationId xmlns:a16="http://schemas.microsoft.com/office/drawing/2014/main" id="{86A0C839-069E-171E-AE57-50E857340A03}"/>
              </a:ext>
            </a:extLst>
          </p:cNvPr>
          <p:cNvGraphicFramePr>
            <a:graphicFrameLocks noGrp="1"/>
          </p:cNvGraphicFramePr>
          <p:nvPr>
            <p:extLst>
              <p:ext uri="{D42A27DB-BD31-4B8C-83A1-F6EECF244321}">
                <p14:modId xmlns:p14="http://schemas.microsoft.com/office/powerpoint/2010/main" val="2885417412"/>
              </p:ext>
            </p:extLst>
          </p:nvPr>
        </p:nvGraphicFramePr>
        <p:xfrm>
          <a:off x="1065166" y="1377530"/>
          <a:ext cx="10061667" cy="4595388"/>
        </p:xfrm>
        <a:graphic>
          <a:graphicData uri="http://schemas.openxmlformats.org/drawingml/2006/table">
            <a:tbl>
              <a:tblPr firstRow="1" bandRow="1">
                <a:tableStyleId>{00A15C55-8517-42AA-B614-E9B94910E393}</a:tableStyleId>
              </a:tblPr>
              <a:tblGrid>
                <a:gridCol w="7889830">
                  <a:extLst>
                    <a:ext uri="{9D8B030D-6E8A-4147-A177-3AD203B41FA5}">
                      <a16:colId xmlns:a16="http://schemas.microsoft.com/office/drawing/2014/main" val="107596243"/>
                    </a:ext>
                  </a:extLst>
                </a:gridCol>
                <a:gridCol w="2171837">
                  <a:extLst>
                    <a:ext uri="{9D8B030D-6E8A-4147-A177-3AD203B41FA5}">
                      <a16:colId xmlns:a16="http://schemas.microsoft.com/office/drawing/2014/main" val="771461028"/>
                    </a:ext>
                  </a:extLst>
                </a:gridCol>
              </a:tblGrid>
              <a:tr h="311153">
                <a:tc>
                  <a:txBody>
                    <a:bodyPr/>
                    <a:lstStyle/>
                    <a:p>
                      <a:r>
                        <a:rPr lang="en-US" sz="1800">
                          <a:solidFill>
                            <a:schemeClr val="tx1"/>
                          </a:solidFill>
                          <a:latin typeface="+mn-lt"/>
                        </a:rPr>
                        <a:t>Expenses</a:t>
                      </a:r>
                    </a:p>
                  </a:txBody>
                  <a:tcPr marL="53923" marR="53923" marT="26961" marB="26961"/>
                </a:tc>
                <a:tc>
                  <a:txBody>
                    <a:bodyPr/>
                    <a:lstStyle/>
                    <a:p>
                      <a:pPr algn="r"/>
                      <a:r>
                        <a:rPr lang="en-US" sz="1800">
                          <a:solidFill>
                            <a:schemeClr val="tx1"/>
                          </a:solidFill>
                          <a:latin typeface="+mn-lt"/>
                        </a:rPr>
                        <a:t>Amount</a:t>
                      </a:r>
                    </a:p>
                  </a:txBody>
                  <a:tcPr marL="53923" marR="53923" marT="26961" marB="26961"/>
                </a:tc>
                <a:extLst>
                  <a:ext uri="{0D108BD9-81ED-4DB2-BD59-A6C34878D82A}">
                    <a16:rowId xmlns:a16="http://schemas.microsoft.com/office/drawing/2014/main" val="1178100803"/>
                  </a:ext>
                </a:extLst>
              </a:tr>
              <a:tr h="311153">
                <a:tc>
                  <a:txBody>
                    <a:bodyPr/>
                    <a:lstStyle/>
                    <a:p>
                      <a:r>
                        <a:rPr lang="en-US" sz="1800">
                          <a:latin typeface="+mn-lt"/>
                        </a:rPr>
                        <a:t>Total Salaries and Wages</a:t>
                      </a:r>
                    </a:p>
                  </a:txBody>
                  <a:tcPr marL="53923" marR="53923" marT="26961" marB="26961"/>
                </a:tc>
                <a:tc>
                  <a:txBody>
                    <a:bodyPr/>
                    <a:lstStyle/>
                    <a:p>
                      <a:pPr algn="r"/>
                      <a:r>
                        <a:rPr lang="en-US" sz="1800">
                          <a:latin typeface="+mn-lt"/>
                        </a:rPr>
                        <a:t>$80,537</a:t>
                      </a:r>
                    </a:p>
                  </a:txBody>
                  <a:tcPr marL="53923" marR="53923" marT="26961" marB="26961"/>
                </a:tc>
                <a:extLst>
                  <a:ext uri="{0D108BD9-81ED-4DB2-BD59-A6C34878D82A}">
                    <a16:rowId xmlns:a16="http://schemas.microsoft.com/office/drawing/2014/main" val="2045316173"/>
                  </a:ext>
                </a:extLst>
              </a:tr>
              <a:tr h="311153">
                <a:tc>
                  <a:txBody>
                    <a:bodyPr/>
                    <a:lstStyle/>
                    <a:p>
                      <a:r>
                        <a:rPr lang="en-US" sz="1800">
                          <a:latin typeface="+mn-lt"/>
                        </a:rPr>
                        <a:t>Benefits &amp; Taxes</a:t>
                      </a:r>
                    </a:p>
                  </a:txBody>
                  <a:tcPr marL="53923" marR="53923" marT="26961" marB="26961"/>
                </a:tc>
                <a:tc>
                  <a:txBody>
                    <a:bodyPr/>
                    <a:lstStyle/>
                    <a:p>
                      <a:pPr algn="r"/>
                      <a:r>
                        <a:rPr lang="en-US" sz="1800">
                          <a:latin typeface="+mn-lt"/>
                        </a:rPr>
                        <a:t>$24,225</a:t>
                      </a:r>
                    </a:p>
                  </a:txBody>
                  <a:tcPr marL="53923" marR="53923" marT="26961" marB="26961"/>
                </a:tc>
                <a:extLst>
                  <a:ext uri="{0D108BD9-81ED-4DB2-BD59-A6C34878D82A}">
                    <a16:rowId xmlns:a16="http://schemas.microsoft.com/office/drawing/2014/main" val="1670521700"/>
                  </a:ext>
                </a:extLst>
              </a:tr>
              <a:tr h="311153">
                <a:tc>
                  <a:txBody>
                    <a:bodyPr/>
                    <a:lstStyle/>
                    <a:p>
                      <a:r>
                        <a:rPr lang="en-US" sz="1800">
                          <a:latin typeface="+mn-lt"/>
                        </a:rPr>
                        <a:t>Occupancy</a:t>
                      </a:r>
                    </a:p>
                  </a:txBody>
                  <a:tcPr marL="53923" marR="53923" marT="26961" marB="26961"/>
                </a:tc>
                <a:tc>
                  <a:txBody>
                    <a:bodyPr/>
                    <a:lstStyle/>
                    <a:p>
                      <a:pPr algn="r"/>
                      <a:r>
                        <a:rPr lang="en-US" sz="1800">
                          <a:latin typeface="+mn-lt"/>
                        </a:rPr>
                        <a:t>$900</a:t>
                      </a:r>
                    </a:p>
                  </a:txBody>
                  <a:tcPr marL="53923" marR="53923" marT="26961" marB="26961"/>
                </a:tc>
                <a:extLst>
                  <a:ext uri="{0D108BD9-81ED-4DB2-BD59-A6C34878D82A}">
                    <a16:rowId xmlns:a16="http://schemas.microsoft.com/office/drawing/2014/main" val="1739904729"/>
                  </a:ext>
                </a:extLst>
              </a:tr>
              <a:tr h="311153">
                <a:tc>
                  <a:txBody>
                    <a:bodyPr/>
                    <a:lstStyle/>
                    <a:p>
                      <a:r>
                        <a:rPr lang="en-US" sz="1800">
                          <a:latin typeface="+mn-lt"/>
                        </a:rPr>
                        <a:t>Technology equipment (15 laptops @ $800 each)</a:t>
                      </a:r>
                    </a:p>
                  </a:txBody>
                  <a:tcPr marL="53923" marR="53923" marT="26961" marB="26961"/>
                </a:tc>
                <a:tc>
                  <a:txBody>
                    <a:bodyPr/>
                    <a:lstStyle/>
                    <a:p>
                      <a:pPr algn="r"/>
                      <a:r>
                        <a:rPr lang="en-US" sz="1800">
                          <a:latin typeface="+mn-lt"/>
                        </a:rPr>
                        <a:t>$12,000</a:t>
                      </a:r>
                    </a:p>
                  </a:txBody>
                  <a:tcPr marL="53923" marR="53923" marT="26961" marB="26961"/>
                </a:tc>
                <a:extLst>
                  <a:ext uri="{0D108BD9-81ED-4DB2-BD59-A6C34878D82A}">
                    <a16:rowId xmlns:a16="http://schemas.microsoft.com/office/drawing/2014/main" val="289288139"/>
                  </a:ext>
                </a:extLst>
              </a:tr>
              <a:tr h="311153">
                <a:tc>
                  <a:txBody>
                    <a:bodyPr/>
                    <a:lstStyle/>
                    <a:p>
                      <a:r>
                        <a:rPr lang="en-US" sz="1800">
                          <a:latin typeface="+mn-lt"/>
                        </a:rPr>
                        <a:t>Books, subscriptions, internet, web hosting fees</a:t>
                      </a:r>
                    </a:p>
                  </a:txBody>
                  <a:tcPr marL="53923" marR="53923" marT="26961" marB="26961"/>
                </a:tc>
                <a:tc>
                  <a:txBody>
                    <a:bodyPr/>
                    <a:lstStyle/>
                    <a:p>
                      <a:pPr algn="r"/>
                      <a:r>
                        <a:rPr lang="en-US" sz="1800">
                          <a:latin typeface="+mn-lt"/>
                        </a:rPr>
                        <a:t>$1281</a:t>
                      </a:r>
                    </a:p>
                  </a:txBody>
                  <a:tcPr marL="53923" marR="53923" marT="26961" marB="26961"/>
                </a:tc>
                <a:extLst>
                  <a:ext uri="{0D108BD9-81ED-4DB2-BD59-A6C34878D82A}">
                    <a16:rowId xmlns:a16="http://schemas.microsoft.com/office/drawing/2014/main" val="413476526"/>
                  </a:ext>
                </a:extLst>
              </a:tr>
              <a:tr h="311153">
                <a:tc>
                  <a:txBody>
                    <a:bodyPr/>
                    <a:lstStyle/>
                    <a:p>
                      <a:r>
                        <a:rPr lang="en-US" sz="1800">
                          <a:latin typeface="+mn-lt"/>
                        </a:rPr>
                        <a:t>Printing &amp; Copying</a:t>
                      </a:r>
                    </a:p>
                  </a:txBody>
                  <a:tcPr marL="53923" marR="53923" marT="26961" marB="26961"/>
                </a:tc>
                <a:tc>
                  <a:txBody>
                    <a:bodyPr/>
                    <a:lstStyle/>
                    <a:p>
                      <a:pPr algn="r"/>
                      <a:r>
                        <a:rPr lang="en-US" sz="1800">
                          <a:latin typeface="+mn-lt"/>
                        </a:rPr>
                        <a:t>$150</a:t>
                      </a:r>
                    </a:p>
                  </a:txBody>
                  <a:tcPr marL="53923" marR="53923" marT="26961" marB="26961"/>
                </a:tc>
                <a:extLst>
                  <a:ext uri="{0D108BD9-81ED-4DB2-BD59-A6C34878D82A}">
                    <a16:rowId xmlns:a16="http://schemas.microsoft.com/office/drawing/2014/main" val="2540761281"/>
                  </a:ext>
                </a:extLst>
              </a:tr>
              <a:tr h="311153">
                <a:tc>
                  <a:txBody>
                    <a:bodyPr/>
                    <a:lstStyle/>
                    <a:p>
                      <a:r>
                        <a:rPr lang="en-US" sz="1800">
                          <a:latin typeface="+mn-lt"/>
                        </a:rPr>
                        <a:t>Snacks and Meals for Youth</a:t>
                      </a:r>
                    </a:p>
                  </a:txBody>
                  <a:tcPr marL="53923" marR="53923" marT="26961" marB="26961"/>
                </a:tc>
                <a:tc>
                  <a:txBody>
                    <a:bodyPr/>
                    <a:lstStyle/>
                    <a:p>
                      <a:pPr algn="r"/>
                      <a:r>
                        <a:rPr lang="en-US" sz="1800">
                          <a:latin typeface="+mn-lt"/>
                        </a:rPr>
                        <a:t>$2,000</a:t>
                      </a:r>
                    </a:p>
                  </a:txBody>
                  <a:tcPr marL="53923" marR="53923" marT="26961" marB="26961"/>
                </a:tc>
                <a:extLst>
                  <a:ext uri="{0D108BD9-81ED-4DB2-BD59-A6C34878D82A}">
                    <a16:rowId xmlns:a16="http://schemas.microsoft.com/office/drawing/2014/main" val="1964811418"/>
                  </a:ext>
                </a:extLst>
              </a:tr>
              <a:tr h="311153">
                <a:tc>
                  <a:txBody>
                    <a:bodyPr/>
                    <a:lstStyle/>
                    <a:p>
                      <a:r>
                        <a:rPr lang="en-US" sz="1800">
                          <a:latin typeface="+mn-lt"/>
                        </a:rPr>
                        <a:t>Transportation (field trips)</a:t>
                      </a:r>
                    </a:p>
                  </a:txBody>
                  <a:tcPr marL="53923" marR="53923" marT="26961" marB="26961"/>
                </a:tc>
                <a:tc>
                  <a:txBody>
                    <a:bodyPr/>
                    <a:lstStyle/>
                    <a:p>
                      <a:pPr algn="r"/>
                      <a:r>
                        <a:rPr lang="en-US" sz="1800">
                          <a:latin typeface="+mn-lt"/>
                        </a:rPr>
                        <a:t>$699</a:t>
                      </a:r>
                    </a:p>
                  </a:txBody>
                  <a:tcPr marL="53923" marR="53923" marT="26961" marB="26961"/>
                </a:tc>
                <a:extLst>
                  <a:ext uri="{0D108BD9-81ED-4DB2-BD59-A6C34878D82A}">
                    <a16:rowId xmlns:a16="http://schemas.microsoft.com/office/drawing/2014/main" val="378154935"/>
                  </a:ext>
                </a:extLst>
              </a:tr>
              <a:tr h="311153">
                <a:tc>
                  <a:txBody>
                    <a:bodyPr/>
                    <a:lstStyle/>
                    <a:p>
                      <a:r>
                        <a:rPr lang="en-US" sz="1800">
                          <a:latin typeface="+mn-lt"/>
                        </a:rPr>
                        <a:t>Appreciation gifts and merchandise</a:t>
                      </a:r>
                    </a:p>
                  </a:txBody>
                  <a:tcPr marL="53923" marR="53923" marT="26961" marB="26961"/>
                </a:tc>
                <a:tc>
                  <a:txBody>
                    <a:bodyPr/>
                    <a:lstStyle/>
                    <a:p>
                      <a:pPr algn="r"/>
                      <a:r>
                        <a:rPr lang="en-US" sz="1800">
                          <a:latin typeface="+mn-lt"/>
                        </a:rPr>
                        <a:t>$140</a:t>
                      </a:r>
                    </a:p>
                  </a:txBody>
                  <a:tcPr marL="53923" marR="53923" marT="26961" marB="26961"/>
                </a:tc>
                <a:extLst>
                  <a:ext uri="{0D108BD9-81ED-4DB2-BD59-A6C34878D82A}">
                    <a16:rowId xmlns:a16="http://schemas.microsoft.com/office/drawing/2014/main" val="2821989322"/>
                  </a:ext>
                </a:extLst>
              </a:tr>
              <a:tr h="311153">
                <a:tc>
                  <a:txBody>
                    <a:bodyPr/>
                    <a:lstStyle/>
                    <a:p>
                      <a:r>
                        <a:rPr lang="en-US" sz="1800">
                          <a:latin typeface="+mn-lt"/>
                        </a:rPr>
                        <a:t>Miscellaneous</a:t>
                      </a:r>
                    </a:p>
                  </a:txBody>
                  <a:tcPr marL="53923" marR="53923" marT="26961" marB="26961"/>
                </a:tc>
                <a:tc>
                  <a:txBody>
                    <a:bodyPr/>
                    <a:lstStyle/>
                    <a:p>
                      <a:pPr algn="r"/>
                      <a:r>
                        <a:rPr lang="en-US" sz="1800">
                          <a:latin typeface="+mn-lt"/>
                        </a:rPr>
                        <a:t>$150</a:t>
                      </a:r>
                    </a:p>
                  </a:txBody>
                  <a:tcPr marL="53923" marR="53923" marT="26961" marB="26961"/>
                </a:tc>
                <a:extLst>
                  <a:ext uri="{0D108BD9-81ED-4DB2-BD59-A6C34878D82A}">
                    <a16:rowId xmlns:a16="http://schemas.microsoft.com/office/drawing/2014/main" val="1121638872"/>
                  </a:ext>
                </a:extLst>
              </a:tr>
              <a:tr h="311153">
                <a:tc>
                  <a:txBody>
                    <a:bodyPr/>
                    <a:lstStyle/>
                    <a:p>
                      <a:r>
                        <a:rPr lang="en-US" sz="1800">
                          <a:latin typeface="+mn-lt"/>
                        </a:rPr>
                        <a:t>Advertising and Marketing</a:t>
                      </a:r>
                    </a:p>
                  </a:txBody>
                  <a:tcPr marL="53923" marR="53923" marT="26961" marB="26961"/>
                </a:tc>
                <a:tc>
                  <a:txBody>
                    <a:bodyPr/>
                    <a:lstStyle/>
                    <a:p>
                      <a:pPr algn="r"/>
                      <a:r>
                        <a:rPr lang="en-US" sz="1800">
                          <a:latin typeface="+mn-lt"/>
                        </a:rPr>
                        <a:t>$150</a:t>
                      </a:r>
                    </a:p>
                  </a:txBody>
                  <a:tcPr marL="53923" marR="53923" marT="26961" marB="26961"/>
                </a:tc>
                <a:extLst>
                  <a:ext uri="{0D108BD9-81ED-4DB2-BD59-A6C34878D82A}">
                    <a16:rowId xmlns:a16="http://schemas.microsoft.com/office/drawing/2014/main" val="3137619403"/>
                  </a:ext>
                </a:extLst>
              </a:tr>
              <a:tr h="311153">
                <a:tc>
                  <a:txBody>
                    <a:bodyPr/>
                    <a:lstStyle/>
                    <a:p>
                      <a:r>
                        <a:rPr lang="en-US" sz="1800">
                          <a:latin typeface="+mn-lt"/>
                        </a:rPr>
                        <a:t>Administrative costs (15% of program budget)</a:t>
                      </a:r>
                    </a:p>
                  </a:txBody>
                  <a:tcPr marL="53923" marR="53923" marT="26961" marB="26961"/>
                </a:tc>
                <a:tc>
                  <a:txBody>
                    <a:bodyPr/>
                    <a:lstStyle/>
                    <a:p>
                      <a:pPr algn="r"/>
                      <a:r>
                        <a:rPr lang="en-US" sz="1800">
                          <a:latin typeface="+mn-lt"/>
                        </a:rPr>
                        <a:t>$18,312</a:t>
                      </a:r>
                    </a:p>
                  </a:txBody>
                  <a:tcPr marL="53923" marR="53923" marT="26961" marB="26961"/>
                </a:tc>
                <a:extLst>
                  <a:ext uri="{0D108BD9-81ED-4DB2-BD59-A6C34878D82A}">
                    <a16:rowId xmlns:a16="http://schemas.microsoft.com/office/drawing/2014/main" val="2127246591"/>
                  </a:ext>
                </a:extLst>
              </a:tr>
              <a:tr h="311153">
                <a:tc>
                  <a:txBody>
                    <a:bodyPr/>
                    <a:lstStyle/>
                    <a:p>
                      <a:pPr algn="r"/>
                      <a:r>
                        <a:rPr lang="en-US" sz="1800" b="1">
                          <a:latin typeface="+mn-lt"/>
                        </a:rPr>
                        <a:t>TOTAL EXPENSES</a:t>
                      </a:r>
                    </a:p>
                  </a:txBody>
                  <a:tcPr marL="53923" marR="53923" marT="26961" marB="26961"/>
                </a:tc>
                <a:tc>
                  <a:txBody>
                    <a:bodyPr/>
                    <a:lstStyle/>
                    <a:p>
                      <a:pPr algn="r"/>
                      <a:r>
                        <a:rPr lang="en-US" sz="1800" b="1">
                          <a:latin typeface="+mn-lt"/>
                        </a:rPr>
                        <a:t>$140,544</a:t>
                      </a:r>
                    </a:p>
                  </a:txBody>
                  <a:tcPr marL="53923" marR="53923" marT="26961" marB="26961"/>
                </a:tc>
                <a:extLst>
                  <a:ext uri="{0D108BD9-81ED-4DB2-BD59-A6C34878D82A}">
                    <a16:rowId xmlns:a16="http://schemas.microsoft.com/office/drawing/2014/main" val="1209367200"/>
                  </a:ext>
                </a:extLst>
              </a:tr>
            </a:tbl>
          </a:graphicData>
        </a:graphic>
      </p:graphicFrame>
    </p:spTree>
    <p:extLst>
      <p:ext uri="{BB962C8B-B14F-4D97-AF65-F5344CB8AC3E}">
        <p14:creationId xmlns:p14="http://schemas.microsoft.com/office/powerpoint/2010/main" val="668645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359DF-8CB2-FD8D-0B54-9D1E6A0692B4}"/>
              </a:ext>
            </a:extLst>
          </p:cNvPr>
          <p:cNvSpPr>
            <a:spLocks noGrp="1"/>
          </p:cNvSpPr>
          <p:nvPr>
            <p:ph type="body" sz="quarter" idx="10"/>
          </p:nvPr>
        </p:nvSpPr>
        <p:spPr/>
        <p:txBody>
          <a:bodyPr/>
          <a:lstStyle/>
          <a:p>
            <a:r>
              <a:rPr lang="en-US"/>
              <a:t>Other summer program or general youth program expenses?</a:t>
            </a:r>
          </a:p>
        </p:txBody>
      </p:sp>
      <p:sp>
        <p:nvSpPr>
          <p:cNvPr id="3" name="Text Placeholder 2">
            <a:extLst>
              <a:ext uri="{FF2B5EF4-FFF2-40B4-BE49-F238E27FC236}">
                <a16:creationId xmlns:a16="http://schemas.microsoft.com/office/drawing/2014/main" id="{E78D6041-E2B2-BA2D-F1DF-786A9BD5C8AC}"/>
              </a:ext>
            </a:extLst>
          </p:cNvPr>
          <p:cNvSpPr>
            <a:spLocks noGrp="1"/>
          </p:cNvSpPr>
          <p:nvPr>
            <p:ph type="body" sz="quarter" idx="11"/>
          </p:nvPr>
        </p:nvSpPr>
        <p:spPr>
          <a:xfrm>
            <a:off x="933449" y="2221230"/>
            <a:ext cx="10217943" cy="3676650"/>
          </a:xfrm>
        </p:spPr>
        <p:txBody>
          <a:bodyPr/>
          <a:lstStyle/>
          <a:p>
            <a:r>
              <a:rPr lang="en-US" sz="2400"/>
              <a:t>Are there any other expenses that you include in your summer program budget that are not included in this example and others may want to consider including as well?</a:t>
            </a:r>
          </a:p>
          <a:p>
            <a:endParaRPr lang="en-US" sz="2400"/>
          </a:p>
          <a:p>
            <a:r>
              <a:rPr lang="en-US" sz="2400" b="1" u="sng"/>
              <a:t>Please share ideas in the chat!</a:t>
            </a:r>
          </a:p>
        </p:txBody>
      </p:sp>
    </p:spTree>
    <p:extLst>
      <p:ext uri="{BB962C8B-B14F-4D97-AF65-F5344CB8AC3E}">
        <p14:creationId xmlns:p14="http://schemas.microsoft.com/office/powerpoint/2010/main" val="316643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2F4B-011A-4059-A437-458EC3703899}"/>
              </a:ext>
            </a:extLst>
          </p:cNvPr>
          <p:cNvSpPr>
            <a:spLocks noGrp="1"/>
          </p:cNvSpPr>
          <p:nvPr>
            <p:ph type="body" sz="quarter" idx="10"/>
          </p:nvPr>
        </p:nvSpPr>
        <p:spPr>
          <a:xfrm>
            <a:off x="852488" y="2743450"/>
            <a:ext cx="10487024" cy="504825"/>
          </a:xfrm>
        </p:spPr>
        <p:txBody>
          <a:bodyPr/>
          <a:lstStyle/>
          <a:p>
            <a:r>
              <a:rPr lang="en-US" sz="3600"/>
              <a:t>Poll: Grant Writing Experience</a:t>
            </a:r>
          </a:p>
        </p:txBody>
      </p:sp>
    </p:spTree>
    <p:extLst>
      <p:ext uri="{BB962C8B-B14F-4D97-AF65-F5344CB8AC3E}">
        <p14:creationId xmlns:p14="http://schemas.microsoft.com/office/powerpoint/2010/main" val="3342627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C85C17-8872-46AF-1C19-50436C0047EA}"/>
              </a:ext>
            </a:extLst>
          </p:cNvPr>
          <p:cNvSpPr>
            <a:spLocks noGrp="1"/>
          </p:cNvSpPr>
          <p:nvPr>
            <p:ph type="body" sz="quarter" idx="10"/>
          </p:nvPr>
        </p:nvSpPr>
        <p:spPr>
          <a:xfrm>
            <a:off x="789071" y="446773"/>
            <a:ext cx="10217943" cy="914400"/>
          </a:xfrm>
        </p:spPr>
        <p:txBody>
          <a:bodyPr/>
          <a:lstStyle/>
          <a:p>
            <a:r>
              <a:rPr lang="en-US"/>
              <a:t>Direct vs. indirect costs</a:t>
            </a:r>
          </a:p>
        </p:txBody>
      </p:sp>
      <p:sp>
        <p:nvSpPr>
          <p:cNvPr id="3" name="TextBox 2">
            <a:extLst>
              <a:ext uri="{FF2B5EF4-FFF2-40B4-BE49-F238E27FC236}">
                <a16:creationId xmlns:a16="http://schemas.microsoft.com/office/drawing/2014/main" id="{8F11033A-4853-8F97-1FD4-17584BD7A2F0}"/>
              </a:ext>
            </a:extLst>
          </p:cNvPr>
          <p:cNvSpPr txBox="1"/>
          <p:nvPr/>
        </p:nvSpPr>
        <p:spPr>
          <a:xfrm>
            <a:off x="789071" y="1700463"/>
            <a:ext cx="461772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ea typeface="+mn-ea"/>
                <a:cs typeface="+mn-cs"/>
              </a:rPr>
              <a:t>Direct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Direct costs are explicit project expenditures listed as line items in the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Direct costs are usually categorized into personnel and nonpersonnel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p:txBody>
      </p:sp>
      <p:sp>
        <p:nvSpPr>
          <p:cNvPr id="5" name="TextBox 4">
            <a:extLst>
              <a:ext uri="{FF2B5EF4-FFF2-40B4-BE49-F238E27FC236}">
                <a16:creationId xmlns:a16="http://schemas.microsoft.com/office/drawing/2014/main" id="{E14DF7C3-FDD7-27BB-C4F1-FECE0E258353}"/>
              </a:ext>
            </a:extLst>
          </p:cNvPr>
          <p:cNvSpPr txBox="1"/>
          <p:nvPr/>
        </p:nvSpPr>
        <p:spPr>
          <a:xfrm>
            <a:off x="6250004" y="1700463"/>
            <a:ext cx="4617720"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ea typeface="+mn-ea"/>
                <a:cs typeface="+mn-cs"/>
              </a:rPr>
              <a:t>Indirect/Administrative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Indirect costs represent other project costs not itemized as direct costs.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ea typeface="+mn-ea"/>
                <a:cs typeface="+mn-cs"/>
              </a:rPr>
              <a:t>Typically, grant budgets do not list all costs associated with a project because some costs are hard to pin down (e.g. payroll, space, general admin).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344409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E7D1E3-BA17-D049-FB6C-174539FD92A6}"/>
              </a:ext>
            </a:extLst>
          </p:cNvPr>
          <p:cNvSpPr>
            <a:spLocks noGrp="1"/>
          </p:cNvSpPr>
          <p:nvPr>
            <p:ph type="body" sz="quarter" idx="10"/>
          </p:nvPr>
        </p:nvSpPr>
        <p:spPr>
          <a:xfrm>
            <a:off x="933448" y="543025"/>
            <a:ext cx="10217943" cy="914400"/>
          </a:xfrm>
        </p:spPr>
        <p:txBody>
          <a:bodyPr/>
          <a:lstStyle/>
          <a:p>
            <a:r>
              <a:rPr lang="en-US"/>
              <a:t>Indirect costs continued</a:t>
            </a:r>
          </a:p>
        </p:txBody>
      </p:sp>
      <p:sp>
        <p:nvSpPr>
          <p:cNvPr id="4" name="Text Placeholder 3">
            <a:extLst>
              <a:ext uri="{FF2B5EF4-FFF2-40B4-BE49-F238E27FC236}">
                <a16:creationId xmlns:a16="http://schemas.microsoft.com/office/drawing/2014/main" id="{2186CA09-7F3B-076F-44FA-49C4ABC2477E}"/>
              </a:ext>
            </a:extLst>
          </p:cNvPr>
          <p:cNvSpPr>
            <a:spLocks noGrp="1"/>
          </p:cNvSpPr>
          <p:nvPr>
            <p:ph type="body" sz="quarter" idx="11"/>
          </p:nvPr>
        </p:nvSpPr>
        <p:spPr/>
        <p:txBody>
          <a:bodyPr/>
          <a:lstStyle/>
          <a:p>
            <a:r>
              <a:rPr lang="en-US" sz="2400" b="1"/>
              <a:t>Indirect or administrative costs rates</a:t>
            </a:r>
          </a:p>
          <a:p>
            <a:endParaRPr lang="en-US" sz="2400"/>
          </a:p>
          <a:p>
            <a:pPr marL="342900" indent="-342900">
              <a:buFont typeface="Arial" panose="020B0604020202020204" pitchFamily="34" charset="0"/>
              <a:buChar char="•"/>
            </a:pPr>
            <a:r>
              <a:rPr lang="en-US" sz="2400"/>
              <a:t>Generally acceptable to include 10% - 15% of the total project as indirect or administrative costs. </a:t>
            </a:r>
          </a:p>
          <a:p>
            <a:pPr marL="342900" indent="-342900">
              <a:buFont typeface="Arial" panose="020B0604020202020204" pitchFamily="34" charset="0"/>
              <a:buChar char="•"/>
            </a:pPr>
            <a:r>
              <a:rPr lang="en-US" sz="2400"/>
              <a:t>An organization’s operating budget does not include indirect costs because the budget is reflecting the entire costs to operate the organization. </a:t>
            </a:r>
          </a:p>
          <a:p>
            <a:pPr marL="342900" indent="-342900">
              <a:buFont typeface="Arial" panose="020B0604020202020204" pitchFamily="34" charset="0"/>
              <a:buChar char="•"/>
            </a:pPr>
            <a:r>
              <a:rPr lang="en-US" sz="2400"/>
              <a:t>Federal and some state and regional government agencies set a specific indirect cost rate or specify what percentage of the total budget can be allocated toward administrative costs. </a:t>
            </a:r>
          </a:p>
          <a:p>
            <a:endParaRPr lang="en-US" sz="2400"/>
          </a:p>
        </p:txBody>
      </p:sp>
    </p:spTree>
    <p:extLst>
      <p:ext uri="{BB962C8B-B14F-4D97-AF65-F5344CB8AC3E}">
        <p14:creationId xmlns:p14="http://schemas.microsoft.com/office/powerpoint/2010/main" val="2453649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6CC47-7168-0558-11B3-AE07266E5A25}"/>
              </a:ext>
            </a:extLst>
          </p:cNvPr>
          <p:cNvSpPr>
            <a:spLocks noGrp="1"/>
          </p:cNvSpPr>
          <p:nvPr>
            <p:ph type="body" sz="quarter" idx="10"/>
          </p:nvPr>
        </p:nvSpPr>
        <p:spPr>
          <a:xfrm>
            <a:off x="794522" y="48126"/>
            <a:ext cx="10217943" cy="914400"/>
          </a:xfrm>
        </p:spPr>
        <p:txBody>
          <a:bodyPr/>
          <a:lstStyle/>
          <a:p>
            <a:r>
              <a:rPr lang="en-US"/>
              <a:t>Personnel (salaries, benefits, taxes)</a:t>
            </a:r>
          </a:p>
        </p:txBody>
      </p:sp>
      <p:sp>
        <p:nvSpPr>
          <p:cNvPr id="4" name="Text Placeholder 3">
            <a:extLst>
              <a:ext uri="{FF2B5EF4-FFF2-40B4-BE49-F238E27FC236}">
                <a16:creationId xmlns:a16="http://schemas.microsoft.com/office/drawing/2014/main" id="{2F0F7600-3C64-EC98-FB4E-405A0E6A5E5C}"/>
              </a:ext>
            </a:extLst>
          </p:cNvPr>
          <p:cNvSpPr>
            <a:spLocks noGrp="1"/>
          </p:cNvSpPr>
          <p:nvPr>
            <p:ph type="body" sz="quarter" idx="11"/>
          </p:nvPr>
        </p:nvSpPr>
        <p:spPr>
          <a:xfrm>
            <a:off x="449179" y="914400"/>
            <a:ext cx="11293642" cy="3676650"/>
          </a:xfrm>
        </p:spPr>
        <p:txBody>
          <a:bodyPr/>
          <a:lstStyle/>
          <a:p>
            <a:pPr marL="342900" marR="0">
              <a:spcBef>
                <a:spcPts val="0"/>
              </a:spcBef>
              <a:spcAft>
                <a:spcPts val="0"/>
              </a:spcAft>
            </a:pPr>
            <a:r>
              <a:rPr lang="en-US" sz="2000">
                <a:effectLst/>
              </a:rPr>
              <a:t>Funders want to see how many full-time and part-time employees will be involved in the project as reflected in the budget.</a:t>
            </a:r>
          </a:p>
          <a:p>
            <a:pPr marL="628650" marR="0" indent="-285750">
              <a:spcBef>
                <a:spcPts val="0"/>
              </a:spcBef>
              <a:spcAft>
                <a:spcPts val="0"/>
              </a:spcAft>
              <a:buFont typeface="Arial" panose="020B0604020202020204" pitchFamily="34" charset="0"/>
              <a:buChar char="•"/>
            </a:pPr>
            <a:r>
              <a:rPr lang="en-US" sz="2000"/>
              <a:t>If a full-time employee will spend 50% of their time supporting the project and a part-time employee spends 100% of their time, you would have the total salaries and benefits prorated to reflect the percentage of time the employees will dedicate to this project. </a:t>
            </a:r>
          </a:p>
          <a:p>
            <a:pPr marL="628650" marR="0" indent="-285750">
              <a:spcBef>
                <a:spcPts val="0"/>
              </a:spcBef>
              <a:spcAft>
                <a:spcPts val="0"/>
              </a:spcAft>
              <a:buFont typeface="Arial" panose="020B0604020202020204" pitchFamily="34" charset="0"/>
              <a:buChar char="•"/>
            </a:pPr>
            <a:r>
              <a:rPr lang="en-US" sz="2000">
                <a:effectLst/>
              </a:rPr>
              <a:t>For fringe benefits, you can calculate the rate by adding the annual cost of all benefits and payroll taxes paid and dividing by the annual wages paid. Employers can use the fringe benefit rate to determine the total cost of labor per employee.</a:t>
            </a:r>
          </a:p>
          <a:p>
            <a:pPr marL="628650" marR="0" indent="-285750">
              <a:spcBef>
                <a:spcPts val="0"/>
              </a:spcBef>
              <a:spcAft>
                <a:spcPts val="0"/>
              </a:spcAft>
              <a:buFont typeface="Arial" panose="020B0604020202020204" pitchFamily="34" charset="0"/>
              <a:buChar char="•"/>
            </a:pPr>
            <a:r>
              <a:rPr lang="en-US" sz="2000">
                <a:effectLst/>
              </a:rPr>
              <a:t>For example, if the total fringe benefits paid are $25,000 and the salary paid is $100,000, the fringe benefit rate will be 25%. Here are examples of fringe benefits that'll be included in the numerator of this calculation:</a:t>
            </a:r>
          </a:p>
          <a:p>
            <a:pPr marL="1085850" lvl="1" indent="-285750">
              <a:buFont typeface="Arial" panose="020B0604020202020204" pitchFamily="34" charset="0"/>
              <a:buChar char="•"/>
            </a:pPr>
            <a:r>
              <a:rPr lang="en-US" sz="2000">
                <a:effectLst/>
              </a:rPr>
              <a:t>Health insurance                                                           </a:t>
            </a:r>
            <a:endParaRPr lang="en-US" sz="2000"/>
          </a:p>
          <a:p>
            <a:pPr marL="1085850" lvl="1" indent="-285750">
              <a:buFont typeface="Arial" panose="020B0604020202020204" pitchFamily="34" charset="0"/>
              <a:buChar char="•"/>
            </a:pPr>
            <a:r>
              <a:rPr lang="en-US" sz="2000">
                <a:effectLst/>
              </a:rPr>
              <a:t>Disability insurance</a:t>
            </a:r>
            <a:endParaRPr lang="en-US" sz="2000"/>
          </a:p>
          <a:p>
            <a:pPr marL="1085850" lvl="1" indent="-285750">
              <a:buFont typeface="Arial" panose="020B0604020202020204" pitchFamily="34" charset="0"/>
              <a:buChar char="•"/>
            </a:pPr>
            <a:r>
              <a:rPr lang="en-US" sz="2000">
                <a:effectLst/>
              </a:rPr>
              <a:t>Unemployment insurance</a:t>
            </a:r>
            <a:endParaRPr lang="en-US" sz="2000"/>
          </a:p>
          <a:p>
            <a:pPr marL="1085850" lvl="1" indent="-285750">
              <a:buFont typeface="Arial" panose="020B0604020202020204" pitchFamily="34" charset="0"/>
              <a:buChar char="•"/>
            </a:pPr>
            <a:r>
              <a:rPr lang="en-US" sz="2000">
                <a:effectLst/>
              </a:rPr>
              <a:t>Pension plan contributions</a:t>
            </a:r>
            <a:endParaRPr lang="en-US" sz="2000"/>
          </a:p>
          <a:p>
            <a:pPr marL="1085850" lvl="1" indent="-285750">
              <a:buFont typeface="Arial" panose="020B0604020202020204" pitchFamily="34" charset="0"/>
              <a:buChar char="•"/>
            </a:pPr>
            <a:r>
              <a:rPr lang="en-US" sz="2000">
                <a:effectLst/>
              </a:rPr>
              <a:t>Workers' compensation insurance</a:t>
            </a:r>
            <a:endParaRPr lang="en-US" sz="2000"/>
          </a:p>
          <a:p>
            <a:pPr marL="1085850" lvl="1" indent="-285750">
              <a:buFont typeface="Arial" panose="020B0604020202020204" pitchFamily="34" charset="0"/>
              <a:buChar char="•"/>
            </a:pPr>
            <a:r>
              <a:rPr lang="en-US" sz="2000">
                <a:effectLst/>
              </a:rPr>
              <a:t>Employer portion of Medicare tax</a:t>
            </a:r>
            <a:endParaRPr lang="en-US" sz="2000"/>
          </a:p>
          <a:p>
            <a:pPr marL="1085850" lvl="1" indent="-285750">
              <a:buFont typeface="Arial" panose="020B0604020202020204" pitchFamily="34" charset="0"/>
              <a:buChar char="•"/>
            </a:pPr>
            <a:r>
              <a:rPr lang="en-US" sz="2000">
                <a:effectLst/>
              </a:rPr>
              <a:t>Employer portion of Social Security tax</a:t>
            </a:r>
          </a:p>
          <a:p>
            <a:endParaRPr lang="en-US" sz="2000"/>
          </a:p>
        </p:txBody>
      </p:sp>
    </p:spTree>
    <p:extLst>
      <p:ext uri="{BB962C8B-B14F-4D97-AF65-F5344CB8AC3E}">
        <p14:creationId xmlns:p14="http://schemas.microsoft.com/office/powerpoint/2010/main" val="4101145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E38C00-9647-58FA-681C-BAA159969CC1}"/>
              </a:ext>
            </a:extLst>
          </p:cNvPr>
          <p:cNvSpPr>
            <a:spLocks noGrp="1"/>
          </p:cNvSpPr>
          <p:nvPr>
            <p:ph type="body" sz="quarter" idx="10"/>
          </p:nvPr>
        </p:nvSpPr>
        <p:spPr>
          <a:xfrm>
            <a:off x="933449" y="247650"/>
            <a:ext cx="10217943" cy="914400"/>
          </a:xfrm>
        </p:spPr>
        <p:txBody>
          <a:bodyPr/>
          <a:lstStyle/>
          <a:p>
            <a:pPr algn="ctr"/>
            <a:r>
              <a:rPr lang="en-US"/>
              <a:t>Revenue and income source sample template</a:t>
            </a:r>
          </a:p>
        </p:txBody>
      </p:sp>
      <p:sp>
        <p:nvSpPr>
          <p:cNvPr id="4" name="Text Placeholder 3">
            <a:extLst>
              <a:ext uri="{FF2B5EF4-FFF2-40B4-BE49-F238E27FC236}">
                <a16:creationId xmlns:a16="http://schemas.microsoft.com/office/drawing/2014/main" id="{7275976F-05D5-60F2-053A-5EF43F5CE9DD}"/>
              </a:ext>
            </a:extLst>
          </p:cNvPr>
          <p:cNvSpPr>
            <a:spLocks noGrp="1"/>
          </p:cNvSpPr>
          <p:nvPr>
            <p:ph type="body" sz="quarter" idx="11"/>
          </p:nvPr>
        </p:nvSpPr>
        <p:spPr/>
        <p:txBody>
          <a:bodyPr/>
          <a:lstStyle/>
          <a:p>
            <a:endParaRPr lang="en-US"/>
          </a:p>
        </p:txBody>
      </p:sp>
      <p:graphicFrame>
        <p:nvGraphicFramePr>
          <p:cNvPr id="8" name="Table 8">
            <a:extLst>
              <a:ext uri="{FF2B5EF4-FFF2-40B4-BE49-F238E27FC236}">
                <a16:creationId xmlns:a16="http://schemas.microsoft.com/office/drawing/2014/main" id="{1B9B0173-6506-7712-B906-86DF0873AC6D}"/>
              </a:ext>
            </a:extLst>
          </p:cNvPr>
          <p:cNvGraphicFramePr>
            <a:graphicFrameLocks noGrp="1"/>
          </p:cNvGraphicFramePr>
          <p:nvPr>
            <p:ph idx="4294967295"/>
            <p:extLst>
              <p:ext uri="{D42A27DB-BD31-4B8C-83A1-F6EECF244321}">
                <p14:modId xmlns:p14="http://schemas.microsoft.com/office/powerpoint/2010/main" val="3186852568"/>
              </p:ext>
            </p:extLst>
          </p:nvPr>
        </p:nvGraphicFramePr>
        <p:xfrm>
          <a:off x="838200" y="1339589"/>
          <a:ext cx="10515600" cy="4790440"/>
        </p:xfrm>
        <a:graphic>
          <a:graphicData uri="http://schemas.openxmlformats.org/drawingml/2006/table">
            <a:tbl>
              <a:tblPr firstRow="1" bandRow="1">
                <a:tableStyleId>{21E4AEA4-8DFA-4A89-87EB-49C32662AFE0}</a:tableStyleId>
              </a:tblPr>
              <a:tblGrid>
                <a:gridCol w="3998524">
                  <a:extLst>
                    <a:ext uri="{9D8B030D-6E8A-4147-A177-3AD203B41FA5}">
                      <a16:colId xmlns:a16="http://schemas.microsoft.com/office/drawing/2014/main" val="680988797"/>
                    </a:ext>
                  </a:extLst>
                </a:gridCol>
                <a:gridCol w="1466105">
                  <a:extLst>
                    <a:ext uri="{9D8B030D-6E8A-4147-A177-3AD203B41FA5}">
                      <a16:colId xmlns:a16="http://schemas.microsoft.com/office/drawing/2014/main" val="1002521943"/>
                    </a:ext>
                  </a:extLst>
                </a:gridCol>
                <a:gridCol w="2057400">
                  <a:extLst>
                    <a:ext uri="{9D8B030D-6E8A-4147-A177-3AD203B41FA5}">
                      <a16:colId xmlns:a16="http://schemas.microsoft.com/office/drawing/2014/main" val="213438845"/>
                    </a:ext>
                  </a:extLst>
                </a:gridCol>
                <a:gridCol w="1292900">
                  <a:extLst>
                    <a:ext uri="{9D8B030D-6E8A-4147-A177-3AD203B41FA5}">
                      <a16:colId xmlns:a16="http://schemas.microsoft.com/office/drawing/2014/main" val="2709229846"/>
                    </a:ext>
                  </a:extLst>
                </a:gridCol>
                <a:gridCol w="1700671">
                  <a:extLst>
                    <a:ext uri="{9D8B030D-6E8A-4147-A177-3AD203B41FA5}">
                      <a16:colId xmlns:a16="http://schemas.microsoft.com/office/drawing/2014/main" val="2600666330"/>
                    </a:ext>
                  </a:extLst>
                </a:gridCol>
              </a:tblGrid>
              <a:tr h="259130">
                <a:tc>
                  <a:txBody>
                    <a:bodyPr/>
                    <a:lstStyle/>
                    <a:p>
                      <a:r>
                        <a:rPr lang="en-US">
                          <a:latin typeface="+mn-lt"/>
                        </a:rPr>
                        <a:t>Revenue Source</a:t>
                      </a:r>
                    </a:p>
                  </a:txBody>
                  <a:tcPr/>
                </a:tc>
                <a:tc>
                  <a:txBody>
                    <a:bodyPr/>
                    <a:lstStyle/>
                    <a:p>
                      <a:r>
                        <a:rPr lang="en-US">
                          <a:latin typeface="+mn-lt"/>
                        </a:rPr>
                        <a:t>Amount Requested from Funder</a:t>
                      </a:r>
                    </a:p>
                  </a:txBody>
                  <a:tcPr/>
                </a:tc>
                <a:tc>
                  <a:txBody>
                    <a:bodyPr/>
                    <a:lstStyle/>
                    <a:p>
                      <a:r>
                        <a:rPr lang="en-US">
                          <a:latin typeface="+mn-lt"/>
                        </a:rPr>
                        <a:t>Amount Pending/Planned</a:t>
                      </a:r>
                    </a:p>
                  </a:txBody>
                  <a:tcPr/>
                </a:tc>
                <a:tc>
                  <a:txBody>
                    <a:bodyPr/>
                    <a:lstStyle/>
                    <a:p>
                      <a:r>
                        <a:rPr lang="en-US">
                          <a:latin typeface="+mn-lt"/>
                        </a:rPr>
                        <a:t>Amount Secured</a:t>
                      </a:r>
                    </a:p>
                  </a:txBody>
                  <a:tcPr/>
                </a:tc>
                <a:tc>
                  <a:txBody>
                    <a:bodyPr/>
                    <a:lstStyle/>
                    <a:p>
                      <a:r>
                        <a:rPr lang="en-US">
                          <a:latin typeface="+mn-lt"/>
                        </a:rPr>
                        <a:t>Total Amount</a:t>
                      </a:r>
                    </a:p>
                  </a:txBody>
                  <a:tcPr/>
                </a:tc>
                <a:extLst>
                  <a:ext uri="{0D108BD9-81ED-4DB2-BD59-A6C34878D82A}">
                    <a16:rowId xmlns:a16="http://schemas.microsoft.com/office/drawing/2014/main" val="4217738115"/>
                  </a:ext>
                </a:extLst>
              </a:tr>
              <a:tr h="370840">
                <a:tc>
                  <a:txBody>
                    <a:bodyPr/>
                    <a:lstStyle/>
                    <a:p>
                      <a:r>
                        <a:rPr lang="en-US">
                          <a:latin typeface="+mn-lt"/>
                        </a:rPr>
                        <a:t>Foundation and corporate grants</a:t>
                      </a:r>
                    </a:p>
                  </a:txBody>
                  <a:tcPr/>
                </a:tc>
                <a:tc>
                  <a:txBody>
                    <a:bodyPr/>
                    <a:lstStyle/>
                    <a:p>
                      <a:r>
                        <a:rPr lang="en-US">
                          <a:latin typeface="+mn-lt"/>
                        </a:rPr>
                        <a:t>$20,000</a:t>
                      </a:r>
                    </a:p>
                  </a:txBody>
                  <a:tcPr/>
                </a:tc>
                <a:tc>
                  <a:txBody>
                    <a:bodyPr/>
                    <a:lstStyle/>
                    <a:p>
                      <a:r>
                        <a:rPr lang="en-US">
                          <a:latin typeface="+mn-lt"/>
                        </a:rPr>
                        <a:t>$40,000</a:t>
                      </a:r>
                    </a:p>
                  </a:txBody>
                  <a:tcPr/>
                </a:tc>
                <a:tc>
                  <a:txBody>
                    <a:bodyPr/>
                    <a:lstStyle/>
                    <a:p>
                      <a:r>
                        <a:rPr lang="en-US">
                          <a:latin typeface="+mn-lt"/>
                        </a:rPr>
                        <a:t>$25,000</a:t>
                      </a:r>
                    </a:p>
                  </a:txBody>
                  <a:tcPr/>
                </a:tc>
                <a:tc>
                  <a:txBody>
                    <a:bodyPr/>
                    <a:lstStyle/>
                    <a:p>
                      <a:r>
                        <a:rPr lang="en-US">
                          <a:latin typeface="+mn-lt"/>
                        </a:rPr>
                        <a:t>$85,000</a:t>
                      </a:r>
                    </a:p>
                  </a:txBody>
                  <a:tcPr/>
                </a:tc>
                <a:extLst>
                  <a:ext uri="{0D108BD9-81ED-4DB2-BD59-A6C34878D82A}">
                    <a16:rowId xmlns:a16="http://schemas.microsoft.com/office/drawing/2014/main" val="794833408"/>
                  </a:ext>
                </a:extLst>
              </a:tr>
              <a:tr h="370840">
                <a:tc>
                  <a:txBody>
                    <a:bodyPr/>
                    <a:lstStyle/>
                    <a:p>
                      <a:r>
                        <a:rPr lang="en-US">
                          <a:latin typeface="+mn-lt"/>
                        </a:rPr>
                        <a:t>Government grants and contracts</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2096314142"/>
                  </a:ext>
                </a:extLst>
              </a:tr>
              <a:tr h="370840">
                <a:tc>
                  <a:txBody>
                    <a:bodyPr/>
                    <a:lstStyle/>
                    <a:p>
                      <a:r>
                        <a:rPr lang="en-US">
                          <a:latin typeface="+mn-lt"/>
                        </a:rPr>
                        <a:t>Earned revenue (program fees, investment income, etc.)</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3332376701"/>
                  </a:ext>
                </a:extLst>
              </a:tr>
              <a:tr h="370840">
                <a:tc>
                  <a:txBody>
                    <a:bodyPr/>
                    <a:lstStyle/>
                    <a:p>
                      <a:r>
                        <a:rPr lang="en-US">
                          <a:latin typeface="+mn-lt"/>
                        </a:rPr>
                        <a:t>Corporate contributions (includes matching gifts)</a:t>
                      </a:r>
                    </a:p>
                  </a:txBody>
                  <a:tcPr/>
                </a:tc>
                <a:tc>
                  <a:txBody>
                    <a:bodyPr/>
                    <a:lstStyle/>
                    <a:p>
                      <a:endParaRPr lang="en-US">
                        <a:latin typeface="+mn-lt"/>
                      </a:endParaRPr>
                    </a:p>
                  </a:txBody>
                  <a:tcPr/>
                </a:tc>
                <a:tc>
                  <a:txBody>
                    <a:bodyPr/>
                    <a:lstStyle/>
                    <a:p>
                      <a:r>
                        <a:rPr lang="en-US">
                          <a:latin typeface="+mn-lt"/>
                        </a:rPr>
                        <a:t>$10,000</a:t>
                      </a:r>
                    </a:p>
                  </a:txBody>
                  <a:tcPr/>
                </a:tc>
                <a:tc>
                  <a:txBody>
                    <a:bodyPr/>
                    <a:lstStyle/>
                    <a:p>
                      <a:r>
                        <a:rPr lang="en-US">
                          <a:latin typeface="+mn-lt"/>
                        </a:rPr>
                        <a:t>$15,000</a:t>
                      </a:r>
                    </a:p>
                  </a:txBody>
                  <a:tcPr/>
                </a:tc>
                <a:tc>
                  <a:txBody>
                    <a:bodyPr/>
                    <a:lstStyle/>
                    <a:p>
                      <a:r>
                        <a:rPr lang="en-US">
                          <a:latin typeface="+mn-lt"/>
                        </a:rPr>
                        <a:t>$25,000</a:t>
                      </a:r>
                    </a:p>
                  </a:txBody>
                  <a:tcPr/>
                </a:tc>
                <a:extLst>
                  <a:ext uri="{0D108BD9-81ED-4DB2-BD59-A6C34878D82A}">
                    <a16:rowId xmlns:a16="http://schemas.microsoft.com/office/drawing/2014/main" val="1334392515"/>
                  </a:ext>
                </a:extLst>
              </a:tr>
              <a:tr h="370840">
                <a:tc>
                  <a:txBody>
                    <a:bodyPr/>
                    <a:lstStyle/>
                    <a:p>
                      <a:r>
                        <a:rPr lang="en-US">
                          <a:latin typeface="+mn-lt"/>
                        </a:rPr>
                        <a:t>Individual contributions</a:t>
                      </a:r>
                    </a:p>
                  </a:txBody>
                  <a:tcPr/>
                </a:tc>
                <a:tc>
                  <a:txBody>
                    <a:bodyPr/>
                    <a:lstStyle/>
                    <a:p>
                      <a:endParaRPr lang="en-US">
                        <a:latin typeface="+mn-lt"/>
                      </a:endParaRPr>
                    </a:p>
                  </a:txBody>
                  <a:tcPr/>
                </a:tc>
                <a:tc>
                  <a:txBody>
                    <a:bodyPr/>
                    <a:lstStyle/>
                    <a:p>
                      <a:endParaRPr lang="en-US">
                        <a:latin typeface="+mn-lt"/>
                      </a:endParaRPr>
                    </a:p>
                  </a:txBody>
                  <a:tcPr/>
                </a:tc>
                <a:tc>
                  <a:txBody>
                    <a:bodyPr/>
                    <a:lstStyle/>
                    <a:p>
                      <a:r>
                        <a:rPr lang="en-US">
                          <a:latin typeface="+mn-lt"/>
                        </a:rPr>
                        <a:t>$25,000</a:t>
                      </a:r>
                    </a:p>
                  </a:txBody>
                  <a:tcPr/>
                </a:tc>
                <a:tc>
                  <a:txBody>
                    <a:bodyPr/>
                    <a:lstStyle/>
                    <a:p>
                      <a:r>
                        <a:rPr lang="en-US">
                          <a:latin typeface="+mn-lt"/>
                        </a:rPr>
                        <a:t>$25,000</a:t>
                      </a:r>
                    </a:p>
                  </a:txBody>
                  <a:tcPr/>
                </a:tc>
                <a:extLst>
                  <a:ext uri="{0D108BD9-81ED-4DB2-BD59-A6C34878D82A}">
                    <a16:rowId xmlns:a16="http://schemas.microsoft.com/office/drawing/2014/main" val="385083551"/>
                  </a:ext>
                </a:extLst>
              </a:tr>
              <a:tr h="370840">
                <a:tc>
                  <a:txBody>
                    <a:bodyPr/>
                    <a:lstStyle/>
                    <a:p>
                      <a:r>
                        <a:rPr lang="en-US">
                          <a:latin typeface="+mn-lt"/>
                        </a:rPr>
                        <a:t>Special events</a:t>
                      </a:r>
                    </a:p>
                  </a:txBody>
                  <a:tcPr/>
                </a:tc>
                <a:tc>
                  <a:txBody>
                    <a:bodyPr/>
                    <a:lstStyle/>
                    <a:p>
                      <a:endParaRPr lang="en-US">
                        <a:latin typeface="+mn-lt"/>
                      </a:endParaRPr>
                    </a:p>
                  </a:txBody>
                  <a:tcPr/>
                </a:tc>
                <a:tc>
                  <a:txBody>
                    <a:bodyPr/>
                    <a:lstStyle/>
                    <a:p>
                      <a:r>
                        <a:rPr lang="en-US">
                          <a:latin typeface="+mn-lt"/>
                        </a:rPr>
                        <a:t>$5,000</a:t>
                      </a:r>
                    </a:p>
                  </a:txBody>
                  <a:tcPr/>
                </a:tc>
                <a:tc>
                  <a:txBody>
                    <a:bodyPr/>
                    <a:lstStyle/>
                    <a:p>
                      <a:endParaRPr lang="en-US">
                        <a:latin typeface="+mn-lt"/>
                      </a:endParaRPr>
                    </a:p>
                  </a:txBody>
                  <a:tcPr/>
                </a:tc>
                <a:tc>
                  <a:txBody>
                    <a:bodyPr/>
                    <a:lstStyle/>
                    <a:p>
                      <a:r>
                        <a:rPr lang="en-US">
                          <a:latin typeface="+mn-lt"/>
                        </a:rPr>
                        <a:t>$5,000</a:t>
                      </a:r>
                    </a:p>
                  </a:txBody>
                  <a:tcPr/>
                </a:tc>
                <a:extLst>
                  <a:ext uri="{0D108BD9-81ED-4DB2-BD59-A6C34878D82A}">
                    <a16:rowId xmlns:a16="http://schemas.microsoft.com/office/drawing/2014/main" val="1727452298"/>
                  </a:ext>
                </a:extLst>
              </a:tr>
              <a:tr h="370840">
                <a:tc>
                  <a:txBody>
                    <a:bodyPr/>
                    <a:lstStyle/>
                    <a:p>
                      <a:r>
                        <a:rPr lang="en-US" sz="1800" kern="1200">
                          <a:solidFill>
                            <a:schemeClr val="dk1"/>
                          </a:solidFill>
                          <a:latin typeface="+mn-lt"/>
                          <a:ea typeface="+mn-ea"/>
                          <a:cs typeface="+mn-cs"/>
                        </a:rPr>
                        <a:t>In-kind</a:t>
                      </a:r>
                    </a:p>
                  </a:txBody>
                  <a:tcPr/>
                </a:tc>
                <a:tc>
                  <a:txBody>
                    <a:bodyPr/>
                    <a:lstStyle/>
                    <a:p>
                      <a:endParaRPr lang="en-US">
                        <a:latin typeface="+mn-lt"/>
                      </a:endParaRPr>
                    </a:p>
                  </a:txBody>
                  <a:tcPr/>
                </a:tc>
                <a:tc>
                  <a:txBody>
                    <a:bodyPr/>
                    <a:lstStyle/>
                    <a:p>
                      <a:endParaRPr lang="en-US">
                        <a:latin typeface="+mn-lt"/>
                      </a:endParaRPr>
                    </a:p>
                  </a:txBody>
                  <a:tcPr/>
                </a:tc>
                <a:tc>
                  <a:txBody>
                    <a:bodyPr/>
                    <a:lstStyle/>
                    <a:p>
                      <a:r>
                        <a:rPr lang="en-US">
                          <a:latin typeface="+mn-lt"/>
                        </a:rPr>
                        <a:t>$900</a:t>
                      </a:r>
                    </a:p>
                  </a:txBody>
                  <a:tcPr/>
                </a:tc>
                <a:tc>
                  <a:txBody>
                    <a:bodyPr/>
                    <a:lstStyle/>
                    <a:p>
                      <a:r>
                        <a:rPr lang="en-US">
                          <a:latin typeface="+mn-lt"/>
                        </a:rPr>
                        <a:t>$900</a:t>
                      </a:r>
                    </a:p>
                  </a:txBody>
                  <a:tcPr/>
                </a:tc>
                <a:extLst>
                  <a:ext uri="{0D108BD9-81ED-4DB2-BD59-A6C34878D82A}">
                    <a16:rowId xmlns:a16="http://schemas.microsoft.com/office/drawing/2014/main" val="646168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Other (add source of revenue)</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102253702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latin typeface="+mn-lt"/>
                          <a:ea typeface="+mn-ea"/>
                          <a:cs typeface="+mn-cs"/>
                        </a:rPr>
                        <a:t>TOTAL REVENUE</a:t>
                      </a:r>
                    </a:p>
                  </a:txBody>
                  <a:tcPr/>
                </a:tc>
                <a:tc>
                  <a:txBody>
                    <a:bodyPr/>
                    <a:lstStyle/>
                    <a:p>
                      <a:r>
                        <a:rPr lang="en-US">
                          <a:latin typeface="+mn-lt"/>
                        </a:rPr>
                        <a:t>$20,000</a:t>
                      </a:r>
                    </a:p>
                  </a:txBody>
                  <a:tcPr/>
                </a:tc>
                <a:tc>
                  <a:txBody>
                    <a:bodyPr/>
                    <a:lstStyle/>
                    <a:p>
                      <a:r>
                        <a:rPr lang="en-US">
                          <a:latin typeface="+mn-lt"/>
                        </a:rPr>
                        <a:t>$55,000</a:t>
                      </a:r>
                    </a:p>
                  </a:txBody>
                  <a:tcPr/>
                </a:tc>
                <a:tc>
                  <a:txBody>
                    <a:bodyPr/>
                    <a:lstStyle/>
                    <a:p>
                      <a:r>
                        <a:rPr lang="en-US">
                          <a:latin typeface="+mn-lt"/>
                        </a:rPr>
                        <a:t>$65,900</a:t>
                      </a:r>
                    </a:p>
                  </a:txBody>
                  <a:tcPr/>
                </a:tc>
                <a:tc>
                  <a:txBody>
                    <a:bodyPr/>
                    <a:lstStyle/>
                    <a:p>
                      <a:r>
                        <a:rPr lang="en-US">
                          <a:latin typeface="+mn-lt"/>
                        </a:rPr>
                        <a:t>$140,900</a:t>
                      </a:r>
                    </a:p>
                  </a:txBody>
                  <a:tcPr/>
                </a:tc>
                <a:extLst>
                  <a:ext uri="{0D108BD9-81ED-4DB2-BD59-A6C34878D82A}">
                    <a16:rowId xmlns:a16="http://schemas.microsoft.com/office/drawing/2014/main" val="338763168"/>
                  </a:ext>
                </a:extLst>
              </a:tr>
            </a:tbl>
          </a:graphicData>
        </a:graphic>
      </p:graphicFrame>
    </p:spTree>
    <p:extLst>
      <p:ext uri="{BB962C8B-B14F-4D97-AF65-F5344CB8AC3E}">
        <p14:creationId xmlns:p14="http://schemas.microsoft.com/office/powerpoint/2010/main" val="213695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EA39FC-11CD-45E2-1368-BC581C13DFB1}"/>
              </a:ext>
            </a:extLst>
          </p:cNvPr>
          <p:cNvSpPr>
            <a:spLocks noGrp="1"/>
          </p:cNvSpPr>
          <p:nvPr>
            <p:ph type="body" sz="quarter" idx="11"/>
          </p:nvPr>
        </p:nvSpPr>
        <p:spPr>
          <a:xfrm>
            <a:off x="933448" y="1590675"/>
            <a:ext cx="10217943" cy="3676650"/>
          </a:xfrm>
        </p:spPr>
        <p:txBody>
          <a:bodyPr/>
          <a:lstStyle/>
          <a:p>
            <a:r>
              <a:rPr lang="en-US" sz="2000"/>
              <a:t>Most funders will ask for a narrative to explain your proposed budget and help make the connection between the budget request and program implementation. Some things to include…</a:t>
            </a:r>
          </a:p>
          <a:p>
            <a:pPr marL="0" indent="0">
              <a:buNone/>
            </a:pPr>
            <a:endParaRPr lang="en-US" sz="2000"/>
          </a:p>
          <a:p>
            <a:r>
              <a:rPr lang="en-US" sz="2000" b="1"/>
              <a:t>Show the basis for your calculation</a:t>
            </a:r>
            <a:r>
              <a:rPr lang="en-US" sz="2000"/>
              <a:t>: Include how you got to your total cost, such as the estimated amount of items or supplies, of costs per client/participant. Estimated amounts for transportation or to attend a conference.</a:t>
            </a:r>
          </a:p>
          <a:p>
            <a:r>
              <a:rPr lang="en-US" sz="2000" b="1"/>
              <a:t>Share your fund development plan</a:t>
            </a:r>
            <a:r>
              <a:rPr lang="en-US" sz="2000"/>
              <a:t>: Explain what other funders you are approaching or plan to request funding from, and any other specifics related to how you will reach your revenue goal. If you have an active fundraising Board or individual donors, talk about how they are supporting your work. </a:t>
            </a:r>
          </a:p>
          <a:p>
            <a:r>
              <a:rPr lang="en-US" sz="2000" b="1"/>
              <a:t>Justify your expenses</a:t>
            </a:r>
            <a:r>
              <a:rPr lang="en-US" sz="2000"/>
              <a:t>: Explain why the costs for this project are integral to supporting the desired outcomes. Make the case for how each budget item included in your request will support your program goals.</a:t>
            </a:r>
          </a:p>
          <a:p>
            <a:endParaRPr lang="en-US" sz="2000"/>
          </a:p>
        </p:txBody>
      </p:sp>
      <p:sp>
        <p:nvSpPr>
          <p:cNvPr id="6" name="Text Placeholder 5">
            <a:extLst>
              <a:ext uri="{FF2B5EF4-FFF2-40B4-BE49-F238E27FC236}">
                <a16:creationId xmlns:a16="http://schemas.microsoft.com/office/drawing/2014/main" id="{07987C5D-D01C-B6A9-0C76-9E558E1AF228}"/>
              </a:ext>
            </a:extLst>
          </p:cNvPr>
          <p:cNvSpPr>
            <a:spLocks noGrp="1"/>
          </p:cNvSpPr>
          <p:nvPr>
            <p:ph type="body" sz="quarter" idx="10"/>
          </p:nvPr>
        </p:nvSpPr>
        <p:spPr>
          <a:xfrm>
            <a:off x="933448" y="462815"/>
            <a:ext cx="10217943" cy="914400"/>
          </a:xfrm>
        </p:spPr>
        <p:txBody>
          <a:bodyPr/>
          <a:lstStyle/>
          <a:p>
            <a:r>
              <a:rPr lang="en-US"/>
              <a:t>Writing tips for the budget narrative</a:t>
            </a:r>
          </a:p>
        </p:txBody>
      </p:sp>
    </p:spTree>
    <p:extLst>
      <p:ext uri="{BB962C8B-B14F-4D97-AF65-F5344CB8AC3E}">
        <p14:creationId xmlns:p14="http://schemas.microsoft.com/office/powerpoint/2010/main" val="527749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9114E-9AE5-327F-ED4E-4DE54483AD77}"/>
              </a:ext>
            </a:extLst>
          </p:cNvPr>
          <p:cNvSpPr>
            <a:spLocks noGrp="1"/>
          </p:cNvSpPr>
          <p:nvPr>
            <p:ph type="body" sz="quarter" idx="11"/>
          </p:nvPr>
        </p:nvSpPr>
        <p:spPr>
          <a:xfrm>
            <a:off x="987028" y="1521996"/>
            <a:ext cx="10217943" cy="4205036"/>
          </a:xfrm>
        </p:spPr>
        <p:txBody>
          <a:bodyPr/>
          <a:lstStyle/>
          <a:p>
            <a:pPr marL="0" indent="0">
              <a:buNone/>
            </a:pPr>
            <a:r>
              <a:rPr lang="en-US" sz="2000"/>
              <a:t>Funders may want to see that you have a fundraising plan beyond the specific grant period to support your work into the future.</a:t>
            </a:r>
          </a:p>
          <a:p>
            <a:pPr>
              <a:buFont typeface="Arial" panose="020B0604020202020204" pitchFamily="34" charset="0"/>
              <a:buChar char="•"/>
            </a:pPr>
            <a:endParaRPr lang="en-US" sz="2000"/>
          </a:p>
          <a:p>
            <a:pPr marL="0" indent="0">
              <a:buNone/>
            </a:pPr>
            <a:r>
              <a:rPr lang="en-US" sz="2000"/>
              <a:t>Some things to consider…</a:t>
            </a:r>
          </a:p>
          <a:p>
            <a:pPr marL="342900" indent="-342900">
              <a:buFont typeface="Arial" panose="020B0604020202020204" pitchFamily="34" charset="0"/>
              <a:buChar char="•"/>
            </a:pPr>
            <a:r>
              <a:rPr lang="en-US" sz="2000"/>
              <a:t>How are you building relationships with funders to support your organization for the long term? Providing impact or updates on the progress of your program, and regular communications.</a:t>
            </a:r>
          </a:p>
          <a:p>
            <a:pPr marL="342900" indent="-342900">
              <a:buFont typeface="Arial" panose="020B0604020202020204" pitchFamily="34" charset="0"/>
              <a:buChar char="•"/>
            </a:pPr>
            <a:r>
              <a:rPr lang="en-US" sz="2000"/>
              <a:t>How is your Board or volunteers engaged in fundraising? Can you provide some examples of ways that your Board or other individuals/communities are supporting fundraising efforts.</a:t>
            </a:r>
          </a:p>
          <a:p>
            <a:pPr marL="342900" indent="-342900">
              <a:buFont typeface="Arial" panose="020B0604020202020204" pitchFamily="34" charset="0"/>
              <a:buChar char="•"/>
            </a:pPr>
            <a:r>
              <a:rPr lang="en-US" sz="2000"/>
              <a:t>Are there ways you will work toward diversifying funding? If most of your funding comes from one source, how can you look at seeking funds from another source. </a:t>
            </a:r>
          </a:p>
          <a:p>
            <a:endParaRPr lang="en-US" sz="2000"/>
          </a:p>
        </p:txBody>
      </p:sp>
      <p:sp>
        <p:nvSpPr>
          <p:cNvPr id="4" name="Text Placeholder 3">
            <a:extLst>
              <a:ext uri="{FF2B5EF4-FFF2-40B4-BE49-F238E27FC236}">
                <a16:creationId xmlns:a16="http://schemas.microsoft.com/office/drawing/2014/main" id="{5075E349-F690-363A-FD9C-7076C244E2D6}"/>
              </a:ext>
            </a:extLst>
          </p:cNvPr>
          <p:cNvSpPr>
            <a:spLocks noGrp="1"/>
          </p:cNvSpPr>
          <p:nvPr>
            <p:ph type="body" sz="quarter" idx="10"/>
          </p:nvPr>
        </p:nvSpPr>
        <p:spPr>
          <a:xfrm>
            <a:off x="933449" y="366562"/>
            <a:ext cx="10217943" cy="914400"/>
          </a:xfrm>
        </p:spPr>
        <p:txBody>
          <a:bodyPr/>
          <a:lstStyle/>
          <a:p>
            <a:r>
              <a:rPr lang="en-US"/>
              <a:t>Sustainability or future funding plan</a:t>
            </a:r>
          </a:p>
        </p:txBody>
      </p:sp>
    </p:spTree>
    <p:extLst>
      <p:ext uri="{BB962C8B-B14F-4D97-AF65-F5344CB8AC3E}">
        <p14:creationId xmlns:p14="http://schemas.microsoft.com/office/powerpoint/2010/main" val="219385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2989-B12C-8845-6A8C-BFBC4AFE5325}"/>
              </a:ext>
            </a:extLst>
          </p:cNvPr>
          <p:cNvSpPr>
            <a:spLocks noGrp="1"/>
          </p:cNvSpPr>
          <p:nvPr>
            <p:ph type="ctrTitle"/>
          </p:nvPr>
        </p:nvSpPr>
        <p:spPr/>
        <p:txBody>
          <a:bodyPr>
            <a:normAutofit/>
          </a:bodyPr>
          <a:lstStyle/>
          <a:p>
            <a:r>
              <a:rPr lang="en-US"/>
              <a:t>Building a Grant Management System</a:t>
            </a:r>
          </a:p>
        </p:txBody>
      </p:sp>
      <p:sp>
        <p:nvSpPr>
          <p:cNvPr id="3" name="Subtitle 2">
            <a:extLst>
              <a:ext uri="{FF2B5EF4-FFF2-40B4-BE49-F238E27FC236}">
                <a16:creationId xmlns:a16="http://schemas.microsoft.com/office/drawing/2014/main" id="{FE088C2A-8E85-9A84-6505-61D5E3EB8B06}"/>
              </a:ext>
            </a:extLst>
          </p:cNvPr>
          <p:cNvSpPr>
            <a:spLocks noGrp="1"/>
          </p:cNvSpPr>
          <p:nvPr>
            <p:ph type="subTitle" idx="1"/>
          </p:nvPr>
        </p:nvSpPr>
        <p:spPr/>
        <p:txBody>
          <a:bodyPr>
            <a:noAutofit/>
          </a:bodyPr>
          <a:lstStyle/>
          <a:p>
            <a:r>
              <a:rPr lang="en-US" sz="2000"/>
              <a:t>Planning tools to reach fundraising goals and meet deadlines. </a:t>
            </a:r>
          </a:p>
        </p:txBody>
      </p:sp>
    </p:spTree>
    <p:extLst>
      <p:ext uri="{BB962C8B-B14F-4D97-AF65-F5344CB8AC3E}">
        <p14:creationId xmlns:p14="http://schemas.microsoft.com/office/powerpoint/2010/main" val="783316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BD40F-1AC0-3479-DB74-58835310A981}"/>
              </a:ext>
            </a:extLst>
          </p:cNvPr>
          <p:cNvSpPr>
            <a:spLocks noGrp="1"/>
          </p:cNvSpPr>
          <p:nvPr>
            <p:ph type="body" sz="quarter" idx="10"/>
          </p:nvPr>
        </p:nvSpPr>
        <p:spPr>
          <a:xfrm>
            <a:off x="933449" y="281671"/>
            <a:ext cx="10217943" cy="914400"/>
          </a:xfrm>
        </p:spPr>
        <p:txBody>
          <a:bodyPr/>
          <a:lstStyle/>
          <a:p>
            <a:r>
              <a:rPr lang="en-US"/>
              <a:t>Building grant writing and management capacity</a:t>
            </a:r>
          </a:p>
        </p:txBody>
      </p:sp>
      <p:sp>
        <p:nvSpPr>
          <p:cNvPr id="5" name="Text Placeholder 4">
            <a:extLst>
              <a:ext uri="{FF2B5EF4-FFF2-40B4-BE49-F238E27FC236}">
                <a16:creationId xmlns:a16="http://schemas.microsoft.com/office/drawing/2014/main" id="{F22B9BCC-93F0-BF91-83EA-94AA65B4151F}"/>
              </a:ext>
            </a:extLst>
          </p:cNvPr>
          <p:cNvSpPr>
            <a:spLocks noGrp="1"/>
          </p:cNvSpPr>
          <p:nvPr>
            <p:ph type="body" sz="quarter" idx="11"/>
          </p:nvPr>
        </p:nvSpPr>
        <p:spPr>
          <a:xfrm>
            <a:off x="1056198" y="1679839"/>
            <a:ext cx="6677515" cy="4191571"/>
          </a:xfrm>
        </p:spPr>
        <p:txBody>
          <a:bodyPr/>
          <a:lstStyle/>
          <a:p>
            <a:pPr marL="0" indent="0">
              <a:buFontTx/>
              <a:buNone/>
            </a:pPr>
            <a:r>
              <a:rPr lang="en-US" sz="2400"/>
              <a:t>Creating grant tracking and management systems is critical to planning for and reaching your fundraising goals. </a:t>
            </a:r>
          </a:p>
          <a:p>
            <a:pPr marL="0" indent="0">
              <a:buFontTx/>
              <a:buNone/>
            </a:pPr>
            <a:endParaRPr lang="en-US" sz="2400"/>
          </a:p>
          <a:p>
            <a:pPr marL="342900" indent="-342900">
              <a:buFont typeface="Arial" panose="020B0604020202020204" pitchFamily="34" charset="0"/>
              <a:buChar char="•"/>
            </a:pPr>
            <a:r>
              <a:rPr lang="en-US" sz="2400"/>
              <a:t>Common practice to submit requests for 3x the amount of funding you need to raise, as about 1 in 3 grants are successful (with outliers). </a:t>
            </a:r>
          </a:p>
          <a:p>
            <a:pPr marL="342900" indent="-342900">
              <a:buFont typeface="Arial" panose="020B0604020202020204" pitchFamily="34" charset="0"/>
              <a:buChar char="•"/>
            </a:pPr>
            <a:r>
              <a:rPr lang="en-US" sz="2400"/>
              <a:t>For example, if you need to raise $100,000 for your program, you want to submit $300,000 in grants.</a:t>
            </a:r>
          </a:p>
          <a:p>
            <a:endParaRPr lang="en-US" sz="2400"/>
          </a:p>
        </p:txBody>
      </p:sp>
      <p:pic>
        <p:nvPicPr>
          <p:cNvPr id="4" name="Picture 3">
            <a:extLst>
              <a:ext uri="{FF2B5EF4-FFF2-40B4-BE49-F238E27FC236}">
                <a16:creationId xmlns:a16="http://schemas.microsoft.com/office/drawing/2014/main" id="{A7B59D42-F09D-5082-CD63-C92F51EAE9D9}"/>
              </a:ext>
            </a:extLst>
          </p:cNvPr>
          <p:cNvPicPr>
            <a:picLocks noChangeAspect="1"/>
          </p:cNvPicPr>
          <p:nvPr/>
        </p:nvPicPr>
        <p:blipFill>
          <a:blip r:embed="rId3"/>
          <a:stretch>
            <a:fillRect/>
          </a:stretch>
        </p:blipFill>
        <p:spPr>
          <a:xfrm>
            <a:off x="7915764" y="1405553"/>
            <a:ext cx="3524838" cy="4465857"/>
          </a:xfrm>
          <a:prstGeom prst="rect">
            <a:avLst/>
          </a:prstGeom>
        </p:spPr>
      </p:pic>
    </p:spTree>
    <p:extLst>
      <p:ext uri="{BB962C8B-B14F-4D97-AF65-F5344CB8AC3E}">
        <p14:creationId xmlns:p14="http://schemas.microsoft.com/office/powerpoint/2010/main" val="1799415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E32D5-6E98-5196-3C4E-57FE4BB5C6BF}"/>
              </a:ext>
            </a:extLst>
          </p:cNvPr>
          <p:cNvSpPr>
            <a:spLocks noGrp="1"/>
          </p:cNvSpPr>
          <p:nvPr>
            <p:ph type="body" sz="quarter" idx="11"/>
          </p:nvPr>
        </p:nvSpPr>
        <p:spPr>
          <a:xfrm>
            <a:off x="987028" y="1794710"/>
            <a:ext cx="10217943" cy="4520263"/>
          </a:xfrm>
        </p:spPr>
        <p:txBody>
          <a:bodyPr/>
          <a:lstStyle/>
          <a:p>
            <a:r>
              <a:rPr lang="en-US" sz="2800" b="1"/>
              <a:t>Prospects: </a:t>
            </a:r>
            <a:r>
              <a:rPr lang="en-US" sz="2800"/>
              <a:t>A pipeline of potential funders from private and public sources. </a:t>
            </a:r>
          </a:p>
          <a:p>
            <a:endParaRPr lang="en-US" sz="1400"/>
          </a:p>
          <a:p>
            <a:pPr lvl="1"/>
            <a:r>
              <a:rPr lang="en-US" sz="2300"/>
              <a:t>Tip! Create a database either in an excel spreadsheet or another platform to track and update a list of prospects to reference and add to as you learn about new opportunities. </a:t>
            </a:r>
          </a:p>
          <a:p>
            <a:pPr lvl="1"/>
            <a:r>
              <a:rPr lang="en-US" sz="2300"/>
              <a:t>Some good information to capture when tracking prospects:</a:t>
            </a:r>
          </a:p>
          <a:p>
            <a:pPr marL="914400" lvl="2" indent="0">
              <a:buNone/>
            </a:pPr>
            <a:r>
              <a:rPr lang="en-US" sz="2200"/>
              <a:t>- Funder name				- award amount range</a:t>
            </a:r>
          </a:p>
          <a:p>
            <a:pPr marL="914400" lvl="2" indent="0">
              <a:buNone/>
            </a:pPr>
            <a:r>
              <a:rPr lang="en-US" sz="2200"/>
              <a:t>- Description of funder interest areas	- geographic range</a:t>
            </a:r>
          </a:p>
          <a:p>
            <a:pPr marL="914400" lvl="2" indent="0">
              <a:buNone/>
            </a:pPr>
            <a:r>
              <a:rPr lang="en-US" sz="2200"/>
              <a:t>- Potential alignment 			- contact information</a:t>
            </a:r>
          </a:p>
          <a:p>
            <a:pPr marL="914400" lvl="2" indent="0">
              <a:buNone/>
            </a:pPr>
            <a:r>
              <a:rPr lang="en-US" sz="2200"/>
              <a:t>- Due date if available			- next action step (apply, research,  					   contact, etc.)</a:t>
            </a:r>
          </a:p>
          <a:p>
            <a:endParaRPr lang="en-US"/>
          </a:p>
        </p:txBody>
      </p:sp>
      <p:sp>
        <p:nvSpPr>
          <p:cNvPr id="5" name="Text Placeholder 4">
            <a:extLst>
              <a:ext uri="{FF2B5EF4-FFF2-40B4-BE49-F238E27FC236}">
                <a16:creationId xmlns:a16="http://schemas.microsoft.com/office/drawing/2014/main" id="{AC8828BC-4F50-C799-A13F-1E69C88F7893}"/>
              </a:ext>
            </a:extLst>
          </p:cNvPr>
          <p:cNvSpPr>
            <a:spLocks noGrp="1"/>
          </p:cNvSpPr>
          <p:nvPr>
            <p:ph type="body" sz="quarter" idx="10"/>
          </p:nvPr>
        </p:nvSpPr>
        <p:spPr>
          <a:xfrm>
            <a:off x="933449" y="543026"/>
            <a:ext cx="10217943" cy="914400"/>
          </a:xfrm>
        </p:spPr>
        <p:txBody>
          <a:bodyPr/>
          <a:lstStyle/>
          <a:p>
            <a:r>
              <a:rPr lang="en-US"/>
              <a:t>Key components of a grant management system</a:t>
            </a:r>
          </a:p>
        </p:txBody>
      </p:sp>
    </p:spTree>
    <p:extLst>
      <p:ext uri="{BB962C8B-B14F-4D97-AF65-F5344CB8AC3E}">
        <p14:creationId xmlns:p14="http://schemas.microsoft.com/office/powerpoint/2010/main" val="436588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A83FFF-88C8-5D5E-EFD1-4FE42ADDC5D3}"/>
              </a:ext>
            </a:extLst>
          </p:cNvPr>
          <p:cNvSpPr>
            <a:spLocks noGrp="1"/>
          </p:cNvSpPr>
          <p:nvPr>
            <p:ph type="body" sz="quarter" idx="11"/>
          </p:nvPr>
        </p:nvSpPr>
        <p:spPr>
          <a:xfrm>
            <a:off x="933449" y="1345532"/>
            <a:ext cx="5772151" cy="5039226"/>
          </a:xfrm>
        </p:spPr>
        <p:txBody>
          <a:bodyPr/>
          <a:lstStyle/>
          <a:p>
            <a:pPr marL="0" indent="0">
              <a:buNone/>
            </a:pPr>
            <a:r>
              <a:rPr lang="en-US" sz="2000" b="1"/>
              <a:t>Tip! </a:t>
            </a:r>
            <a:r>
              <a:rPr lang="en-US" sz="2000"/>
              <a:t>Add prospects you plan to apply for funding to and report due dates for current grants to a grants calendar.  </a:t>
            </a:r>
          </a:p>
          <a:p>
            <a:pPr marL="0" indent="0">
              <a:buNone/>
            </a:pPr>
            <a:endParaRPr lang="en-US" sz="2000"/>
          </a:p>
          <a:p>
            <a:r>
              <a:rPr lang="en-US" sz="2000"/>
              <a:t>A grants calendar is a system to track…</a:t>
            </a:r>
          </a:p>
          <a:p>
            <a:pPr lvl="1">
              <a:buFont typeface="Arial" panose="020B0604020202020204" pitchFamily="34" charset="0"/>
              <a:buChar char="•"/>
            </a:pPr>
            <a:r>
              <a:rPr lang="en-US" sz="2000"/>
              <a:t>Due dates for grants and reports over the course of a year. </a:t>
            </a:r>
          </a:p>
          <a:p>
            <a:pPr lvl="1">
              <a:buFont typeface="Arial" panose="020B0604020202020204" pitchFamily="34" charset="0"/>
              <a:buChar char="•"/>
            </a:pPr>
            <a:r>
              <a:rPr lang="en-US" sz="2000"/>
              <a:t>Total amount of funding pending, received and declined. </a:t>
            </a:r>
          </a:p>
          <a:p>
            <a:pPr lvl="1">
              <a:buFont typeface="Arial" panose="020B0604020202020204" pitchFamily="34" charset="0"/>
              <a:buChar char="•"/>
            </a:pPr>
            <a:r>
              <a:rPr lang="en-US" sz="2000"/>
              <a:t>Notes to track important information. </a:t>
            </a:r>
          </a:p>
          <a:p>
            <a:pPr>
              <a:buFont typeface="Arial" panose="020B0604020202020204" pitchFamily="34" charset="0"/>
              <a:buChar char="•"/>
            </a:pPr>
            <a:endParaRPr lang="en-US" sz="2000"/>
          </a:p>
          <a:p>
            <a:r>
              <a:rPr lang="en-US" sz="2000"/>
              <a:t>A grants calendar should be used as a working document, adding and moving funder prospects as plans shift, new opportunities arise, and priorities change. </a:t>
            </a:r>
          </a:p>
          <a:p>
            <a:endParaRPr lang="en-US" sz="2000"/>
          </a:p>
        </p:txBody>
      </p:sp>
      <p:sp>
        <p:nvSpPr>
          <p:cNvPr id="5" name="Text Placeholder 4">
            <a:extLst>
              <a:ext uri="{FF2B5EF4-FFF2-40B4-BE49-F238E27FC236}">
                <a16:creationId xmlns:a16="http://schemas.microsoft.com/office/drawing/2014/main" id="{2017C5FC-6F05-CDA1-1B4A-84701CB02A88}"/>
              </a:ext>
            </a:extLst>
          </p:cNvPr>
          <p:cNvSpPr>
            <a:spLocks noGrp="1"/>
          </p:cNvSpPr>
          <p:nvPr>
            <p:ph type="body" sz="quarter" idx="10"/>
          </p:nvPr>
        </p:nvSpPr>
        <p:spPr>
          <a:xfrm>
            <a:off x="933449" y="247650"/>
            <a:ext cx="10217943" cy="914400"/>
          </a:xfrm>
        </p:spPr>
        <p:txBody>
          <a:bodyPr/>
          <a:lstStyle/>
          <a:p>
            <a:r>
              <a:rPr lang="en-US"/>
              <a:t>Grants calendar tracking tool</a:t>
            </a:r>
          </a:p>
        </p:txBody>
      </p:sp>
      <p:sp>
        <p:nvSpPr>
          <p:cNvPr id="7" name="Content Placeholder 2">
            <a:extLst>
              <a:ext uri="{FF2B5EF4-FFF2-40B4-BE49-F238E27FC236}">
                <a16:creationId xmlns:a16="http://schemas.microsoft.com/office/drawing/2014/main" id="{DAAF0642-82CE-D2D1-FFE8-DB9EB03A4945}"/>
              </a:ext>
            </a:extLst>
          </p:cNvPr>
          <p:cNvSpPr txBox="1">
            <a:spLocks/>
          </p:cNvSpPr>
          <p:nvPr/>
        </p:nvSpPr>
        <p:spPr>
          <a:xfrm>
            <a:off x="7197901" y="1345532"/>
            <a:ext cx="460908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Tools/online project management software for grant management</a:t>
            </a:r>
          </a:p>
          <a:p>
            <a:r>
              <a:rPr lang="en-US"/>
              <a:t>Excel spreadsheet</a:t>
            </a:r>
          </a:p>
          <a:p>
            <a:pPr marL="0">
              <a:spcBef>
                <a:spcPts val="0"/>
              </a:spcBef>
            </a:pPr>
            <a:r>
              <a:rPr lang="en-US">
                <a:hlinkClick r:id="rId3"/>
              </a:rPr>
              <a:t>Asana</a:t>
            </a:r>
            <a:endParaRPr lang="en-US"/>
          </a:p>
          <a:p>
            <a:pPr marL="0">
              <a:spcBef>
                <a:spcPts val="0"/>
              </a:spcBef>
            </a:pPr>
            <a:r>
              <a:rPr lang="en-US">
                <a:hlinkClick r:id="rId4"/>
              </a:rPr>
              <a:t>Air Table</a:t>
            </a:r>
            <a:endParaRPr lang="en-US"/>
          </a:p>
          <a:p>
            <a:pPr marL="0">
              <a:spcBef>
                <a:spcPts val="0"/>
              </a:spcBef>
            </a:pPr>
            <a:r>
              <a:rPr lang="en-US">
                <a:hlinkClick r:id="rId5"/>
              </a:rPr>
              <a:t>Monday</a:t>
            </a:r>
            <a:endParaRPr lang="en-US"/>
          </a:p>
          <a:p>
            <a:pPr marL="0" indent="0">
              <a:buFont typeface="Arial" panose="020B0604020202020204" pitchFamily="34" charset="0"/>
              <a:buNone/>
            </a:pPr>
            <a:endParaRPr lang="en-US" sz="2000"/>
          </a:p>
        </p:txBody>
      </p:sp>
    </p:spTree>
    <p:extLst>
      <p:ext uri="{BB962C8B-B14F-4D97-AF65-F5344CB8AC3E}">
        <p14:creationId xmlns:p14="http://schemas.microsoft.com/office/powerpoint/2010/main" val="79111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2989-B12C-8845-6A8C-BFBC4AFE5325}"/>
              </a:ext>
            </a:extLst>
          </p:cNvPr>
          <p:cNvSpPr>
            <a:spLocks noGrp="1"/>
          </p:cNvSpPr>
          <p:nvPr>
            <p:ph type="ctrTitle"/>
          </p:nvPr>
        </p:nvSpPr>
        <p:spPr/>
        <p:txBody>
          <a:bodyPr>
            <a:normAutofit/>
          </a:bodyPr>
          <a:lstStyle/>
          <a:p>
            <a:r>
              <a:rPr lang="en-US"/>
              <a:t>Where to Start with Grants </a:t>
            </a:r>
          </a:p>
        </p:txBody>
      </p:sp>
      <p:sp>
        <p:nvSpPr>
          <p:cNvPr id="3" name="Subtitle 2">
            <a:extLst>
              <a:ext uri="{FF2B5EF4-FFF2-40B4-BE49-F238E27FC236}">
                <a16:creationId xmlns:a16="http://schemas.microsoft.com/office/drawing/2014/main" id="{FE088C2A-8E85-9A84-6505-61D5E3EB8B06}"/>
              </a:ext>
            </a:extLst>
          </p:cNvPr>
          <p:cNvSpPr>
            <a:spLocks noGrp="1"/>
          </p:cNvSpPr>
          <p:nvPr>
            <p:ph type="subTitle" idx="1"/>
          </p:nvPr>
        </p:nvSpPr>
        <p:spPr/>
        <p:txBody>
          <a:bodyPr>
            <a:noAutofit/>
          </a:bodyPr>
          <a:lstStyle/>
          <a:p>
            <a:r>
              <a:rPr lang="en-US" sz="2000"/>
              <a:t>Understanding the basics of seeking and applying for grants</a:t>
            </a:r>
          </a:p>
        </p:txBody>
      </p:sp>
    </p:spTree>
    <p:extLst>
      <p:ext uri="{BB962C8B-B14F-4D97-AF65-F5344CB8AC3E}">
        <p14:creationId xmlns:p14="http://schemas.microsoft.com/office/powerpoint/2010/main" val="1465794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2F4B-011A-4059-A437-458EC3703899}"/>
              </a:ext>
            </a:extLst>
          </p:cNvPr>
          <p:cNvSpPr>
            <a:spLocks noGrp="1"/>
          </p:cNvSpPr>
          <p:nvPr>
            <p:ph type="body" sz="quarter" idx="10"/>
          </p:nvPr>
        </p:nvSpPr>
        <p:spPr>
          <a:xfrm>
            <a:off x="852488" y="1363829"/>
            <a:ext cx="10487024" cy="504825"/>
          </a:xfrm>
        </p:spPr>
        <p:txBody>
          <a:bodyPr/>
          <a:lstStyle/>
          <a:p>
            <a:r>
              <a:rPr lang="en-US"/>
              <a:t>Questions?</a:t>
            </a:r>
          </a:p>
          <a:p>
            <a:pPr algn="l"/>
            <a:endParaRPr lang="en-US" sz="2400"/>
          </a:p>
          <a:p>
            <a:pPr algn="l"/>
            <a:r>
              <a:rPr lang="en-US" sz="2400"/>
              <a:t>Reminders:</a:t>
            </a:r>
          </a:p>
          <a:p>
            <a:pPr marL="457200" indent="-457200" algn="l">
              <a:buFont typeface="Arial" panose="020B0604020202020204" pitchFamily="34" charset="0"/>
              <a:buChar char="•"/>
            </a:pPr>
            <a:r>
              <a:rPr lang="en-US" sz="2400"/>
              <a:t>We will be offering one-on-one coaching and technical assistance around your specific fundraising questions. Information to sign-up will be sent later this month.</a:t>
            </a:r>
          </a:p>
          <a:p>
            <a:pPr marL="457200" indent="-457200" algn="l">
              <a:buFont typeface="Arial" panose="020B0604020202020204" pitchFamily="34" charset="0"/>
              <a:buChar char="•"/>
            </a:pPr>
            <a:r>
              <a:rPr lang="en-US" sz="2400"/>
              <a:t>A toolkit including fund development resources and information will be available in May 2023. </a:t>
            </a:r>
          </a:p>
          <a:p>
            <a:pPr algn="l"/>
            <a:endParaRPr lang="en-US" sz="2400"/>
          </a:p>
        </p:txBody>
      </p:sp>
    </p:spTree>
    <p:extLst>
      <p:ext uri="{BB962C8B-B14F-4D97-AF65-F5344CB8AC3E}">
        <p14:creationId xmlns:p14="http://schemas.microsoft.com/office/powerpoint/2010/main" val="281124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104A-69AD-4CCC-8715-2EB0D3F614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64BF9A1-7838-4988-B533-AA6C628D88CC}"/>
              </a:ext>
            </a:extLst>
          </p:cNvPr>
          <p:cNvSpPr>
            <a:spLocks noGrp="1"/>
          </p:cNvSpPr>
          <p:nvPr>
            <p:ph type="subTitle" idx="1"/>
          </p:nvPr>
        </p:nvSpPr>
        <p:spPr>
          <a:xfrm>
            <a:off x="3938426" y="3555362"/>
            <a:ext cx="7102106" cy="984554"/>
          </a:xfrm>
        </p:spPr>
        <p:txBody>
          <a:bodyPr>
            <a:normAutofit/>
          </a:bodyPr>
          <a:lstStyle/>
          <a:p>
            <a:r>
              <a:rPr lang="en-US"/>
              <a:t>Danielle Baer</a:t>
            </a:r>
          </a:p>
          <a:p>
            <a:r>
              <a:rPr lang="en-US"/>
              <a:t>db@daniellebaerconsulting.com</a:t>
            </a:r>
          </a:p>
        </p:txBody>
      </p:sp>
      <p:sp>
        <p:nvSpPr>
          <p:cNvPr id="4" name="Content Placeholder 3">
            <a:extLst>
              <a:ext uri="{FF2B5EF4-FFF2-40B4-BE49-F238E27FC236}">
                <a16:creationId xmlns:a16="http://schemas.microsoft.com/office/drawing/2014/main" id="{69848264-BE1E-4DE2-816A-2F7E51EFA4BF}"/>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30278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p:txBody>
          <a:bodyPr/>
          <a:lstStyle/>
          <a:p>
            <a:r>
              <a:rPr lang="en-US"/>
              <a:t>Types of funders</a:t>
            </a:r>
          </a:p>
        </p:txBody>
      </p:sp>
      <p:sp>
        <p:nvSpPr>
          <p:cNvPr id="3" name="Text Placeholder 2">
            <a:extLst>
              <a:ext uri="{FF2B5EF4-FFF2-40B4-BE49-F238E27FC236}">
                <a16:creationId xmlns:a16="http://schemas.microsoft.com/office/drawing/2014/main" id="{77977E40-C2B7-4363-9C5D-2F7951C13A46}"/>
              </a:ext>
            </a:extLst>
          </p:cNvPr>
          <p:cNvSpPr>
            <a:spLocks noGrp="1"/>
          </p:cNvSpPr>
          <p:nvPr>
            <p:ph type="body" sz="quarter" idx="11"/>
          </p:nvPr>
        </p:nvSpPr>
        <p:spPr/>
        <p:txBody>
          <a:bodyPr/>
          <a:lstStyle/>
          <a:p>
            <a:r>
              <a:rPr lang="en-US" sz="2000"/>
              <a:t>Public</a:t>
            </a:r>
          </a:p>
          <a:p>
            <a:pPr lvl="1"/>
            <a:r>
              <a:rPr lang="en-US" sz="2000"/>
              <a:t>Federal, State, Municipal</a:t>
            </a:r>
          </a:p>
          <a:p>
            <a:pPr marL="274320" lvl="1" indent="0">
              <a:buNone/>
            </a:pPr>
            <a:endParaRPr lang="en-US" sz="2000"/>
          </a:p>
          <a:p>
            <a:r>
              <a:rPr lang="en-US" sz="2000"/>
              <a:t>Private</a:t>
            </a:r>
          </a:p>
          <a:p>
            <a:pPr lvl="1"/>
            <a:r>
              <a:rPr lang="en-US" sz="2000"/>
              <a:t>Foundation</a:t>
            </a:r>
          </a:p>
          <a:p>
            <a:pPr lvl="1"/>
            <a:r>
              <a:rPr lang="en-US" sz="2000"/>
              <a:t>United Ways</a:t>
            </a:r>
          </a:p>
          <a:p>
            <a:pPr lvl="1"/>
            <a:r>
              <a:rPr lang="en-US" sz="2000"/>
              <a:t>Corporate Giving</a:t>
            </a:r>
          </a:p>
          <a:p>
            <a:pPr lvl="1"/>
            <a:r>
              <a:rPr lang="en-US" sz="2000"/>
              <a:t>Rotary Clubs</a:t>
            </a:r>
          </a:p>
          <a:p>
            <a:pPr lvl="1"/>
            <a:endParaRPr lang="en-US" sz="2000"/>
          </a:p>
          <a:p>
            <a:r>
              <a:rPr lang="en-US" sz="2000"/>
              <a:t>Individuals</a:t>
            </a:r>
          </a:p>
          <a:p>
            <a:endParaRPr lang="en-US" sz="2000"/>
          </a:p>
        </p:txBody>
      </p:sp>
      <p:pic>
        <p:nvPicPr>
          <p:cNvPr id="4" name="Picture 3">
            <a:extLst>
              <a:ext uri="{FF2B5EF4-FFF2-40B4-BE49-F238E27FC236}">
                <a16:creationId xmlns:a16="http://schemas.microsoft.com/office/drawing/2014/main" id="{51DF5AE4-6EDD-CA9C-9160-02DBB9D12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285" y="1595063"/>
            <a:ext cx="5181600" cy="3667874"/>
          </a:xfrm>
          <a:prstGeom prst="rect">
            <a:avLst/>
          </a:prstGeom>
          <a:noFill/>
        </p:spPr>
      </p:pic>
    </p:spTree>
    <p:extLst>
      <p:ext uri="{BB962C8B-B14F-4D97-AF65-F5344CB8AC3E}">
        <p14:creationId xmlns:p14="http://schemas.microsoft.com/office/powerpoint/2010/main" val="95606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C29BB-113A-4EB6-94B1-53AA7901C1F8}"/>
              </a:ext>
            </a:extLst>
          </p:cNvPr>
          <p:cNvSpPr>
            <a:spLocks noGrp="1"/>
          </p:cNvSpPr>
          <p:nvPr>
            <p:ph type="body" sz="quarter" idx="10"/>
          </p:nvPr>
        </p:nvSpPr>
        <p:spPr/>
        <p:txBody>
          <a:bodyPr/>
          <a:lstStyle/>
          <a:p>
            <a:r>
              <a:rPr lang="en-US"/>
              <a:t>What are the main sources of private funding to support nonprofits in the United States</a:t>
            </a:r>
          </a:p>
        </p:txBody>
      </p:sp>
      <p:pic>
        <p:nvPicPr>
          <p:cNvPr id="5" name="Picture 2" descr="1,000+ Free Questions &amp; Question Mark Images">
            <a:extLst>
              <a:ext uri="{FF2B5EF4-FFF2-40B4-BE49-F238E27FC236}">
                <a16:creationId xmlns:a16="http://schemas.microsoft.com/office/drawing/2014/main" id="{9DFF6761-DE1C-AC00-66DA-8F86F20658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0608" y="2019300"/>
            <a:ext cx="3778275" cy="3778275"/>
          </a:xfrm>
          <a:prstGeom prst="rect">
            <a:avLst/>
          </a:prstGeom>
          <a:noFill/>
        </p:spPr>
      </p:pic>
      <p:graphicFrame>
        <p:nvGraphicFramePr>
          <p:cNvPr id="7" name="Text Placeholder 2">
            <a:extLst>
              <a:ext uri="{FF2B5EF4-FFF2-40B4-BE49-F238E27FC236}">
                <a16:creationId xmlns:a16="http://schemas.microsoft.com/office/drawing/2014/main" id="{7A790B83-8F41-4705-D99F-93B9F5ED428E}"/>
              </a:ext>
            </a:extLst>
          </p:cNvPr>
          <p:cNvGraphicFramePr/>
          <p:nvPr>
            <p:extLst>
              <p:ext uri="{D42A27DB-BD31-4B8C-83A1-F6EECF244321}">
                <p14:modId xmlns:p14="http://schemas.microsoft.com/office/powerpoint/2010/main" val="3767124803"/>
              </p:ext>
            </p:extLst>
          </p:nvPr>
        </p:nvGraphicFramePr>
        <p:xfrm>
          <a:off x="5727032" y="2019300"/>
          <a:ext cx="5424360" cy="3676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Placeholder 1">
            <a:extLst>
              <a:ext uri="{FF2B5EF4-FFF2-40B4-BE49-F238E27FC236}">
                <a16:creationId xmlns:a16="http://schemas.microsoft.com/office/drawing/2014/main" id="{45D135DB-8C9D-0510-171D-512EBA464352}"/>
              </a:ext>
            </a:extLst>
          </p:cNvPr>
          <p:cNvSpPr txBox="1">
            <a:spLocks/>
          </p:cNvSpPr>
          <p:nvPr/>
        </p:nvSpPr>
        <p:spPr>
          <a:xfrm>
            <a:off x="1406692" y="5485155"/>
            <a:ext cx="10217943" cy="91440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n-lt"/>
              </a:rPr>
              <a:t>*Data from </a:t>
            </a:r>
            <a:r>
              <a:rPr lang="en-US" sz="2000">
                <a:latin typeface="+mn-lt"/>
                <a:hlinkClick r:id="rId9"/>
              </a:rPr>
              <a:t>Giving USA </a:t>
            </a:r>
            <a:r>
              <a:rPr lang="en-US" sz="2000">
                <a:latin typeface="+mn-lt"/>
              </a:rPr>
              <a:t>which provides data on contributions by source and type of recipient, along with other data and resources related to philanthropy. </a:t>
            </a:r>
          </a:p>
        </p:txBody>
      </p:sp>
    </p:spTree>
    <p:extLst>
      <p:ext uri="{BB962C8B-B14F-4D97-AF65-F5344CB8AC3E}">
        <p14:creationId xmlns:p14="http://schemas.microsoft.com/office/powerpoint/2010/main" val="177802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A924-A4C7-4EE2-8114-5E48EB9AB634}"/>
              </a:ext>
            </a:extLst>
          </p:cNvPr>
          <p:cNvSpPr>
            <a:spLocks noGrp="1"/>
          </p:cNvSpPr>
          <p:nvPr>
            <p:ph type="title"/>
          </p:nvPr>
        </p:nvSpPr>
        <p:spPr/>
        <p:txBody>
          <a:bodyPr/>
          <a:lstStyle/>
          <a:p>
            <a:r>
              <a:rPr lang="en-US"/>
              <a:t>Finding funding opportunities</a:t>
            </a:r>
          </a:p>
        </p:txBody>
      </p:sp>
      <p:sp>
        <p:nvSpPr>
          <p:cNvPr id="3" name="Text Placeholder 2">
            <a:extLst>
              <a:ext uri="{FF2B5EF4-FFF2-40B4-BE49-F238E27FC236}">
                <a16:creationId xmlns:a16="http://schemas.microsoft.com/office/drawing/2014/main" id="{E97A5B9B-FADD-4A66-8C13-97D3F3817C70}"/>
              </a:ext>
            </a:extLst>
          </p:cNvPr>
          <p:cNvSpPr>
            <a:spLocks noGrp="1"/>
          </p:cNvSpPr>
          <p:nvPr>
            <p:ph type="body" sz="half" idx="2"/>
          </p:nvPr>
        </p:nvSpPr>
        <p:spPr/>
        <p:txBody>
          <a:bodyPr/>
          <a:lstStyle/>
          <a:p>
            <a:r>
              <a:rPr lang="en-US" sz="2400"/>
              <a:t>Prospect Research a</a:t>
            </a:r>
            <a:r>
              <a:rPr lang="en-US" sz="2400" i="0">
                <a:solidFill>
                  <a:schemeClr val="tx1"/>
                </a:solidFill>
              </a:rPr>
              <a:t>lso known as development research or fundraising research, is a technique through which fundraisers, development teams, and nonprofits gather relevant information about potential donors (this can include individual donors, foundations, corporations, etc.) </a:t>
            </a:r>
          </a:p>
          <a:p>
            <a:endParaRPr lang="en-US"/>
          </a:p>
        </p:txBody>
      </p:sp>
      <p:sp>
        <p:nvSpPr>
          <p:cNvPr id="4" name="Text Placeholder 3">
            <a:extLst>
              <a:ext uri="{FF2B5EF4-FFF2-40B4-BE49-F238E27FC236}">
                <a16:creationId xmlns:a16="http://schemas.microsoft.com/office/drawing/2014/main" id="{D08CD023-BF88-4D82-9769-29791F9C0F74}"/>
              </a:ext>
            </a:extLst>
          </p:cNvPr>
          <p:cNvSpPr>
            <a:spLocks noGrp="1"/>
          </p:cNvSpPr>
          <p:nvPr>
            <p:ph type="body" sz="quarter" idx="10"/>
          </p:nvPr>
        </p:nvSpPr>
        <p:spPr/>
        <p:txBody>
          <a:bodyPr/>
          <a:lstStyle/>
          <a:p>
            <a:r>
              <a:rPr lang="en-US"/>
              <a:t>Prospect Research </a:t>
            </a:r>
          </a:p>
        </p:txBody>
      </p:sp>
    </p:spTree>
    <p:extLst>
      <p:ext uri="{BB962C8B-B14F-4D97-AF65-F5344CB8AC3E}">
        <p14:creationId xmlns:p14="http://schemas.microsoft.com/office/powerpoint/2010/main" val="1702570358"/>
      </p:ext>
    </p:extLst>
  </p:cSld>
  <p:clrMapOvr>
    <a:masterClrMapping/>
  </p:clrMapOvr>
</p:sld>
</file>

<file path=ppt/theme/theme1.xml><?xml version="1.0" encoding="utf-8"?>
<a:theme xmlns:a="http://schemas.openxmlformats.org/drawingml/2006/main" name="Title Slide">
  <a:themeElements>
    <a:clrScheme name="SOWA 2020 Brand">
      <a:dk1>
        <a:sysClr val="windowText" lastClr="000000"/>
      </a:dk1>
      <a:lt1>
        <a:sysClr val="window" lastClr="FFFFFF"/>
      </a:lt1>
      <a:dk2>
        <a:srgbClr val="E26851"/>
      </a:dk2>
      <a:lt2>
        <a:srgbClr val="F6F7F3"/>
      </a:lt2>
      <a:accent1>
        <a:srgbClr val="E26851"/>
      </a:accent1>
      <a:accent2>
        <a:srgbClr val="0C1F45"/>
      </a:accent2>
      <a:accent3>
        <a:srgbClr val="4D848B"/>
      </a:accent3>
      <a:accent4>
        <a:srgbClr val="FEE671"/>
      </a:accent4>
      <a:accent5>
        <a:srgbClr val="F6F7F3"/>
      </a:accent5>
      <a:accent6>
        <a:srgbClr val="F4D8CD"/>
      </a:accent6>
      <a:hlink>
        <a:srgbClr val="725B66"/>
      </a:hlink>
      <a:folHlink>
        <a:srgbClr val="F0EBD8"/>
      </a:folHlink>
    </a:clrScheme>
    <a:fontScheme name="SOWA 2020 Brand">
      <a:majorFont>
        <a:latin typeface="Georgia"/>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s">
  <a:themeElements>
    <a:clrScheme name="SOWA 2020 Brand">
      <a:dk1>
        <a:sysClr val="windowText" lastClr="000000"/>
      </a:dk1>
      <a:lt1>
        <a:sysClr val="window" lastClr="FFFFFF"/>
      </a:lt1>
      <a:dk2>
        <a:srgbClr val="E26851"/>
      </a:dk2>
      <a:lt2>
        <a:srgbClr val="F6F7F3"/>
      </a:lt2>
      <a:accent1>
        <a:srgbClr val="E26851"/>
      </a:accent1>
      <a:accent2>
        <a:srgbClr val="0C1F45"/>
      </a:accent2>
      <a:accent3>
        <a:srgbClr val="4D848B"/>
      </a:accent3>
      <a:accent4>
        <a:srgbClr val="FEE671"/>
      </a:accent4>
      <a:accent5>
        <a:srgbClr val="F6F7F3"/>
      </a:accent5>
      <a:accent6>
        <a:srgbClr val="F4D8CD"/>
      </a:accent6>
      <a:hlink>
        <a:srgbClr val="725B66"/>
      </a:hlink>
      <a:folHlink>
        <a:srgbClr val="F0EBD8"/>
      </a:folHlink>
    </a:clrScheme>
    <a:fontScheme name="SOWA 2020 Brand">
      <a:majorFont>
        <a:latin typeface="Georgia"/>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ub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WA 2020 Brand">
      <a:majorFont>
        <a:latin typeface="Georgia"/>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SOWA 2020 Brand">
      <a:dk1>
        <a:sysClr val="windowText" lastClr="000000"/>
      </a:dk1>
      <a:lt1>
        <a:sysClr val="window" lastClr="FFFFFF"/>
      </a:lt1>
      <a:dk2>
        <a:srgbClr val="E26851"/>
      </a:dk2>
      <a:lt2>
        <a:srgbClr val="F6F7F3"/>
      </a:lt2>
      <a:accent1>
        <a:srgbClr val="E26851"/>
      </a:accent1>
      <a:accent2>
        <a:srgbClr val="0C1F45"/>
      </a:accent2>
      <a:accent3>
        <a:srgbClr val="4D848B"/>
      </a:accent3>
      <a:accent4>
        <a:srgbClr val="FEE671"/>
      </a:accent4>
      <a:accent5>
        <a:srgbClr val="F6F7F3"/>
      </a:accent5>
      <a:accent6>
        <a:srgbClr val="F4D8CD"/>
      </a:accent6>
      <a:hlink>
        <a:srgbClr val="725B66"/>
      </a:hlink>
      <a:folHlink>
        <a:srgbClr val="F0EBD8"/>
      </a:folHlink>
    </a:clrScheme>
    <a:fontScheme name="SOWA 2020 Brand">
      <a:majorFont>
        <a:latin typeface="Georgia"/>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71D88E8E50948B8BEE05E645588C7" ma:contentTypeVersion="20" ma:contentTypeDescription="Create a new document." ma:contentTypeScope="" ma:versionID="5b85eaec966cb6ee84c296dcd65f09ad">
  <xsd:schema xmlns:xsd="http://www.w3.org/2001/XMLSchema" xmlns:xs="http://www.w3.org/2001/XMLSchema" xmlns:p="http://schemas.microsoft.com/office/2006/metadata/properties" xmlns:ns2="9341592e-c3eb-4388-b647-ba09b3fcec40" xmlns:ns3="ea68e43e-11a4-45f4-ab50-97c6891af626" targetNamespace="http://schemas.microsoft.com/office/2006/metadata/properties" ma:root="true" ma:fieldsID="4359ce32035b5cb7dc7dbf733ad0a393" ns2:_="" ns3:_="">
    <xsd:import namespace="9341592e-c3eb-4388-b647-ba09b3fcec40"/>
    <xsd:import namespace="ea68e43e-11a4-45f4-ab50-97c6891af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Tags" minOccurs="0"/>
                <xsd:element ref="ns2:MediaLengthInSeconds" minOccurs="0"/>
                <xsd:element ref="ns2:FundingModel" minOccurs="0"/>
                <xsd:element ref="ns2:Group"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1592e-c3eb-4388-b647-ba09b3fcec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ags" ma:index="20" nillable="true" ma:displayName="Tags" ma:list="{e4892329-373e-401b-a567-b11809a36606}" ma:internalName="Tags" ma:showField="LinkTitleNoMenu">
      <xsd:complexType>
        <xsd:complexContent>
          <xsd:extension base="dms:MultiChoiceLookup">
            <xsd:sequence>
              <xsd:element name="Value" type="dms:Lookup" maxOccurs="unbounded" minOccurs="0"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FundingModel" ma:index="22" nillable="true" ma:displayName="Funding Model" ma:format="Dropdown" ma:internalName="FundingModel">
      <xsd:simpleType>
        <xsd:restriction base="dms:Choice">
          <xsd:enumeration value="PBC"/>
          <xsd:enumeration value="BIPOC-Led"/>
          <xsd:enumeration value="Choice 3"/>
        </xsd:restriction>
      </xsd:simpleType>
    </xsd:element>
    <xsd:element name="Group" ma:index="23" nillable="true" ma:displayName="Group" ma:format="Dropdown" ma:internalName="Group">
      <xsd:simpleType>
        <xsd:restriction base="dms:Choice">
          <xsd:enumeration value="Group 1"/>
          <xsd:enumeration value="Group 2"/>
          <xsd:enumeration value="Group 3"/>
          <xsd:enumeration value="Group 4"/>
          <xsd:enumeration value="Group 5"/>
          <xsd:enumeration value="Group 6"/>
          <xsd:enumeration value="Group 7"/>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b8bd68b-adfb-4b9b-9d83-f2ef1aa988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68e43e-11a4-45f4-ab50-97c6891af62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dfe291b-ebe8-4b7e-a0e8-5e56a5680212}" ma:internalName="TaxCatchAll" ma:showField="CatchAllData" ma:web="ea68e43e-11a4-45f4-ab50-97c6891af6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9341592e-c3eb-4388-b647-ba09b3fcec40" xsi:nil="true"/>
    <FundingModel xmlns="9341592e-c3eb-4388-b647-ba09b3fcec40" xsi:nil="true"/>
    <Group xmlns="9341592e-c3eb-4388-b647-ba09b3fcec40" xsi:nil="true"/>
    <TaxCatchAll xmlns="ea68e43e-11a4-45f4-ab50-97c6891af626" xsi:nil="true"/>
    <lcf76f155ced4ddcb4097134ff3c332f xmlns="9341592e-c3eb-4388-b647-ba09b3fcec4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51CDE-4D80-498F-938D-A4AB4A6D4816}">
  <ds:schemaRefs>
    <ds:schemaRef ds:uri="9341592e-c3eb-4388-b647-ba09b3fcec40"/>
    <ds:schemaRef ds:uri="ea68e43e-11a4-45f4-ab50-97c6891af6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18C934-BA42-498F-B000-53942304BDF5}">
  <ds:schemaRefs>
    <ds:schemaRef ds:uri="9341592e-c3eb-4388-b647-ba09b3fcec40"/>
    <ds:schemaRef ds:uri="ea68e43e-11a4-45f4-ab50-97c6891af6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DB94F4-EC10-485B-A95C-F94404EB44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61</Slides>
  <Notes>58</Notes>
  <HiddenSlides>4</HiddenSlides>
  <ScaleCrop>false</ScaleCrop>
  <HeadingPairs>
    <vt:vector size="4" baseType="variant">
      <vt:variant>
        <vt:lpstr>Theme</vt:lpstr>
      </vt:variant>
      <vt:variant>
        <vt:i4>4</vt:i4>
      </vt:variant>
      <vt:variant>
        <vt:lpstr>Slide Titles</vt:lpstr>
      </vt:variant>
      <vt:variant>
        <vt:i4>61</vt:i4>
      </vt:variant>
    </vt:vector>
  </HeadingPairs>
  <TitlesOfParts>
    <vt:vector size="65" baseType="lpstr">
      <vt:lpstr>Title Slide</vt:lpstr>
      <vt:lpstr>1_Content Slides</vt:lpstr>
      <vt:lpstr>Sub Slides</vt:lpstr>
      <vt:lpstr>Closing Slide</vt:lpstr>
      <vt:lpstr>Navigating Grant Opportunities for  Youth Programs</vt:lpstr>
      <vt:lpstr>PowerPoint Presentation</vt:lpstr>
      <vt:lpstr>PowerPoint Presentation</vt:lpstr>
      <vt:lpstr>PowerPoint Presentation</vt:lpstr>
      <vt:lpstr>PowerPoint Presentation</vt:lpstr>
      <vt:lpstr>Where to Start with Grants </vt:lpstr>
      <vt:lpstr>PowerPoint Presentation</vt:lpstr>
      <vt:lpstr>PowerPoint Presentation</vt:lpstr>
      <vt:lpstr>Finding funding opportunities</vt:lpstr>
      <vt:lpstr>PowerPoint Presentation</vt:lpstr>
      <vt:lpstr>PowerPoint Presentation</vt:lpstr>
      <vt:lpstr>PowerPoint Presentation</vt:lpstr>
      <vt:lpstr>PowerPoint Presentation</vt:lpstr>
      <vt:lpstr>Determining eligibility</vt:lpstr>
      <vt:lpstr>PowerPoint Presentation</vt:lpstr>
      <vt:lpstr>PowerPoint Presentation</vt:lpstr>
      <vt:lpstr>PowerPoint Presentation</vt:lpstr>
      <vt:lpstr>PowerPoint Presentation</vt:lpstr>
      <vt:lpstr>PowerPoint Presentation</vt:lpstr>
      <vt:lpstr>PowerPoint Presentation</vt:lpstr>
      <vt:lpstr>What to Expect in a Grant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SMART really mean – can apply to writing goals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Success!</vt:lpstr>
      <vt:lpstr>PowerPoint Presentation</vt:lpstr>
      <vt:lpstr>PowerPoint Presentation</vt:lpstr>
      <vt:lpstr>Budgets Tell a Story Too </vt:lpstr>
      <vt:lpstr>PowerPoint Presentation</vt:lpstr>
      <vt:lpstr>PowerPoint Presentation</vt:lpstr>
      <vt:lpstr>Sample expenses for summer program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Grant Management System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Tonnu</dc:creator>
  <cp:revision>1</cp:revision>
  <dcterms:created xsi:type="dcterms:W3CDTF">2021-02-10T01:19:10Z</dcterms:created>
  <dcterms:modified xsi:type="dcterms:W3CDTF">2023-03-16T16:22:16Z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0x010100D7571D88E8E50948B8BEE05E645588C7</vt:lpwstr>
  </property>
  <property fmtid="{D5CDD505-2E9C-101B-9397-08002B2CF9AE}" pid="3" name="MediaServiceImageTags">
    <vt:lpwstr/>
  </property>
</Properties>
</file>